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58" r:id="rId3"/>
    <p:sldId id="260" r:id="rId4"/>
    <p:sldId id="261" r:id="rId5"/>
    <p:sldId id="271" r:id="rId6"/>
    <p:sldId id="288" r:id="rId7"/>
    <p:sldId id="272" r:id="rId8"/>
    <p:sldId id="275" r:id="rId9"/>
    <p:sldId id="276" r:id="rId10"/>
    <p:sldId id="298" r:id="rId11"/>
    <p:sldId id="265" r:id="rId12"/>
    <p:sldId id="279" r:id="rId13"/>
    <p:sldId id="282" r:id="rId14"/>
    <p:sldId id="283" r:id="rId15"/>
    <p:sldId id="284" r:id="rId16"/>
    <p:sldId id="285" r:id="rId17"/>
    <p:sldId id="286" r:id="rId18"/>
    <p:sldId id="287" r:id="rId19"/>
    <p:sldId id="291" r:id="rId20"/>
    <p:sldId id="292" r:id="rId21"/>
    <p:sldId id="293" r:id="rId22"/>
    <p:sldId id="294" r:id="rId23"/>
    <p:sldId id="295" r:id="rId24"/>
  </p:sldIdLst>
  <p:sldSz cx="12192000" cy="6858000"/>
  <p:notesSz cx="9866313" cy="673576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野寺世里子" initials="小野寺世里子" lastIdx="0" clrIdx="0">
    <p:extLst>
      <p:ext uri="{19B8F6BF-5375-455C-9EA6-DF929625EA0E}">
        <p15:presenceInfo xmlns:p15="http://schemas.microsoft.com/office/powerpoint/2012/main" userId="小野寺世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5011" autoAdjust="0"/>
  </p:normalViewPr>
  <p:slideViewPr>
    <p:cSldViewPr snapToGrid="0">
      <p:cViewPr varScale="1">
        <p:scale>
          <a:sx n="115" d="100"/>
          <a:sy n="115" d="100"/>
        </p:scale>
        <p:origin x="432" y="102"/>
      </p:cViewPr>
      <p:guideLst/>
    </p:cSldViewPr>
  </p:slideViewPr>
  <p:notesTextViewPr>
    <p:cViewPr>
      <p:scale>
        <a:sx n="1" d="1"/>
        <a:sy n="1" d="1"/>
      </p:scale>
      <p:origin x="0" y="0"/>
    </p:cViewPr>
  </p:notesTextViewPr>
  <p:notesViewPr>
    <p:cSldViewPr snapToGrid="0">
      <p:cViewPr varScale="1">
        <p:scale>
          <a:sx n="118" d="100"/>
          <a:sy n="118" d="100"/>
        </p:scale>
        <p:origin x="20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34" tIns="45717" rIns="91434" bIns="45717"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34" tIns="45717" rIns="91434" bIns="45717" rtlCol="0"/>
          <a:lstStyle>
            <a:lvl1pPr algn="l" rtl="0">
              <a:defRPr sz="1200"/>
            </a:lvl1pPr>
          </a:lstStyle>
          <a:p>
            <a:pPr algn="r" rtl="0"/>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6397807"/>
            <a:ext cx="4275402" cy="337957"/>
          </a:xfrm>
          <a:prstGeom prst="rect">
            <a:avLst/>
          </a:prstGeom>
        </p:spPr>
        <p:txBody>
          <a:bodyPr vert="horz" lIns="91434" tIns="45717" rIns="91434" bIns="45717"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5588628" y="6397807"/>
            <a:ext cx="4275402" cy="337957"/>
          </a:xfrm>
          <a:prstGeom prst="rect">
            <a:avLst/>
          </a:prstGeom>
        </p:spPr>
        <p:txBody>
          <a:bodyPr vert="horz" lIns="91434" tIns="45717" rIns="91434" bIns="45717"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34" tIns="45717" rIns="91434" bIns="45717"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5588628" y="0"/>
            <a:ext cx="4275402" cy="337958"/>
          </a:xfrm>
          <a:prstGeom prst="rect">
            <a:avLst/>
          </a:prstGeom>
        </p:spPr>
        <p:txBody>
          <a:bodyPr vert="horz" lIns="91434" tIns="45717" rIns="91434" bIns="45717"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2024/3/15</a:t>
            </a:fld>
            <a:endParaRPr lang="ja-JP" altLang="en-US" dirty="0"/>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34" tIns="45717" rIns="91434" bIns="45717" rtlCol="0" anchor="ctr"/>
          <a:lstStyle/>
          <a:p>
            <a:pPr rtl="0"/>
            <a:endParaRPr lang="ja-JP" altLang="en-US" dirty="0"/>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34" tIns="45717" rIns="91434" bIns="45717"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6397807"/>
            <a:ext cx="4275402" cy="337957"/>
          </a:xfrm>
          <a:prstGeom prst="rect">
            <a:avLst/>
          </a:prstGeom>
        </p:spPr>
        <p:txBody>
          <a:bodyPr vert="horz" lIns="91434" tIns="45717" rIns="91434" bIns="45717"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588628" y="6397807"/>
            <a:ext cx="4275402" cy="337957"/>
          </a:xfrm>
          <a:prstGeom prst="rect">
            <a:avLst/>
          </a:prstGeom>
        </p:spPr>
        <p:txBody>
          <a:bodyPr vert="horz" lIns="91434" tIns="45717" rIns="91434" bIns="45717"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057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231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3</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3263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4</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26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5</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860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7</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8355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8</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273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9</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6864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2207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mc.bus-vision.jp/morioka" TargetMode="External"/><Relationship Id="rId2" Type="http://schemas.openxmlformats.org/officeDocument/2006/relationships/hyperlink" Target="https://mc.bus-vision.jp/iwate-kenpokubus/view/searchStop.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mc.bus-vision.jp/moriok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97462" y="1923357"/>
            <a:ext cx="7578747" cy="2381250"/>
          </a:xfrm>
        </p:spPr>
        <p:txBody>
          <a:bodyPr rtlCol="0"/>
          <a:lstStyle/>
          <a:p>
            <a:pPr rtl="0"/>
            <a:r>
              <a:rPr lang="ja-JP" altLang="en-US" dirty="0">
                <a:sym typeface="ＭＳ Ｐゴシック" panose="020B0600070205080204" pitchFamily="50" charset="-128"/>
              </a:rPr>
              <a:t>盛岡大学附属高等学校</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スクールバスマニュアル</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800"/>
            <a:ext cx="10058402" cy="775855"/>
          </a:xfrm>
        </p:spPr>
        <p:txBody>
          <a:bodyPr/>
          <a:lstStyle/>
          <a:p>
            <a:r>
              <a:rPr kumimoji="1" lang="ja-JP" altLang="en-US" dirty="0"/>
              <a:t>岩手県北バス</a:t>
            </a:r>
            <a:r>
              <a:rPr kumimoji="1" lang="en-US" altLang="ja-JP" dirty="0"/>
              <a:t>『</a:t>
            </a:r>
            <a:r>
              <a:rPr kumimoji="1" lang="ja-JP" altLang="en-US" dirty="0"/>
              <a:t>沼宮内線</a:t>
            </a:r>
            <a:r>
              <a:rPr kumimoji="1" lang="en-US" altLang="ja-JP" dirty="0"/>
              <a:t>』</a:t>
            </a:r>
            <a:r>
              <a:rPr kumimoji="1" lang="ja-JP" altLang="en-US" dirty="0"/>
              <a:t>路線と時刻表</a:t>
            </a:r>
          </a:p>
        </p:txBody>
      </p:sp>
      <p:pic>
        <p:nvPicPr>
          <p:cNvPr id="3" name="コンテンツ プレースホルダー 6">
            <a:extLst>
              <a:ext uri="{FF2B5EF4-FFF2-40B4-BE49-F238E27FC236}">
                <a16:creationId xmlns:a16="http://schemas.microsoft.com/office/drawing/2014/main" id="{531D8F35-91DE-4E0C-5D0C-998351773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53" y="1080655"/>
            <a:ext cx="5760720" cy="5478087"/>
          </a:xfrm>
          <a:prstGeom prst="rect">
            <a:avLst/>
          </a:prstGeom>
        </p:spPr>
      </p:pic>
      <p:sp>
        <p:nvSpPr>
          <p:cNvPr id="4" name="テキスト ボックス 3"/>
          <p:cNvSpPr txBox="1"/>
          <p:nvPr/>
        </p:nvSpPr>
        <p:spPr>
          <a:xfrm>
            <a:off x="7148946" y="3024983"/>
            <a:ext cx="4430683" cy="255454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沼宮内線</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も</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無料で乗車するには</a:t>
            </a:r>
            <a:r>
              <a:rPr kumimoji="1" lang="en-US" altLang="ja-JP" sz="1600" b="1" dirty="0" err="1">
                <a:latin typeface="BIZ UDPゴシック" panose="020B0400000000000000" pitchFamily="50" charset="-128"/>
                <a:ea typeface="BIZ UDPゴシック" panose="020B0400000000000000" pitchFamily="50" charset="-128"/>
              </a:rPr>
              <a:t>iGUCA</a:t>
            </a:r>
            <a:r>
              <a:rPr kumimoji="1" lang="ja-JP" altLang="en-US" sz="1600" b="1" dirty="0">
                <a:latin typeface="BIZ UDPゴシック" panose="020B0400000000000000" pitchFamily="50" charset="-128"/>
                <a:ea typeface="BIZ UDPゴシック" panose="020B0400000000000000" pitchFamily="50" charset="-128"/>
              </a:rPr>
              <a:t>が必要です。</a:t>
            </a:r>
            <a:endParaRPr kumimoji="1" lang="en-US" altLang="ja-JP" sz="1600" b="1" dirty="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盛岡バスセンターから農業研究センター、</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沼宮内営業所から農業研究センター　が</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無料乗車対象区間です。</a:t>
            </a:r>
            <a:endParaRPr kumimoji="1" lang="en-US" altLang="ja-JP" sz="1600" b="1" dirty="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一般の方も乗車します</a:t>
            </a:r>
            <a:r>
              <a:rPr kumimoji="1" lang="ja-JP" altLang="en-US" sz="1600" b="1" dirty="0" smtClean="0">
                <a:latin typeface="BIZ UDPゴシック" panose="020B0400000000000000" pitchFamily="50" charset="-128"/>
                <a:ea typeface="BIZ UDPゴシック" panose="020B0400000000000000" pitchFamily="50" charset="-128"/>
              </a:rPr>
              <a:t>。</a:t>
            </a:r>
            <a:endParaRPr kumimoji="1" lang="en-US" altLang="ja-JP" sz="1600" b="1" dirty="0" smtClean="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smtClean="0">
                <a:latin typeface="BIZ UDPゴシック" panose="020B0400000000000000" pitchFamily="50" charset="-128"/>
                <a:ea typeface="BIZ UDPゴシック" panose="020B0400000000000000" pitchFamily="50" charset="-128"/>
              </a:rPr>
              <a:t>・　画像はイメージです。</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 name="スライド番号プレースホルダー 5"/>
          <p:cNvSpPr>
            <a:spLocks noGrp="1"/>
          </p:cNvSpPr>
          <p:nvPr>
            <p:ph type="sldNum" sz="quarter" idx="12"/>
          </p:nvPr>
        </p:nvSpPr>
        <p:spPr>
          <a:xfrm>
            <a:off x="11430000" y="6330142"/>
            <a:ext cx="762000" cy="228600"/>
          </a:xfrm>
        </p:spPr>
        <p:txBody>
          <a:bodyPr/>
          <a:lstStyle/>
          <a:p>
            <a:pPr rtl="0"/>
            <a:fld id="{022B156B-59AE-415F-B24B-8756D48BB977}" type="slidenum">
              <a:rPr lang="en-US" altLang="ja-JP" sz="1600" smtClean="0"/>
              <a:t>10</a:t>
            </a:fld>
            <a:endParaRPr lang="en-US" altLang="ja-JP" sz="1600" dirty="0"/>
          </a:p>
        </p:txBody>
      </p:sp>
    </p:spTree>
    <p:extLst>
      <p:ext uri="{BB962C8B-B14F-4D97-AF65-F5344CB8AC3E}">
        <p14:creationId xmlns:p14="http://schemas.microsoft.com/office/powerpoint/2010/main" val="44361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477" y="576711"/>
            <a:ext cx="10425345" cy="767542"/>
          </a:xfrm>
        </p:spPr>
        <p:txBody>
          <a:bodyPr rtlCol="0"/>
          <a:lstStyle/>
          <a:p>
            <a:pPr rtl="0"/>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Ⅲ</a:t>
            </a:r>
            <a:r>
              <a:rPr lang="ja-JP" altLang="en-US" dirty="0">
                <a:sym typeface="ＭＳ Ｐゴシック" panose="020B0600070205080204" pitchFamily="50" charset="-128"/>
              </a:rPr>
              <a:t>　</a:t>
            </a:r>
            <a:r>
              <a:rPr lang="en-US" altLang="ja-JP" dirty="0" err="1"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iGUCA</a:t>
            </a:r>
            <a:r>
              <a:rPr lang="ja-JP" altLang="en-US" dirty="0" smtClean="0">
                <a:sym typeface="ＭＳ Ｐゴシック" panose="020B0600070205080204" pitchFamily="50" charset="-128"/>
              </a:rPr>
              <a:t>について　　　　                        　　</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コンテンツ プレースホルダー 2"/>
          <p:cNvSpPr txBox="1">
            <a:spLocks/>
          </p:cNvSpPr>
          <p:nvPr/>
        </p:nvSpPr>
        <p:spPr>
          <a:xfrm>
            <a:off x="1065211" y="1825625"/>
            <a:ext cx="10446207" cy="4187952"/>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endParaRPr lang="en-US" altLang="ja-JP" dirty="0"/>
          </a:p>
        </p:txBody>
      </p:sp>
      <p:sp>
        <p:nvSpPr>
          <p:cNvPr id="4" name="コンテンツ プレースホルダー 2"/>
          <p:cNvSpPr txBox="1">
            <a:spLocks/>
          </p:cNvSpPr>
          <p:nvPr/>
        </p:nvSpPr>
        <p:spPr>
          <a:xfrm>
            <a:off x="781397" y="1587731"/>
            <a:ext cx="10532226" cy="2270707"/>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buNone/>
            </a:pPr>
            <a:r>
              <a:rPr lang="ja-JP" altLang="en-US" dirty="0" smtClean="0"/>
              <a:t>１　</a:t>
            </a:r>
            <a:r>
              <a:rPr lang="en-US" altLang="ja-JP" dirty="0" err="1" smtClean="0"/>
              <a:t>Suica</a:t>
            </a:r>
            <a:r>
              <a:rPr lang="ja-JP" altLang="en-US" dirty="0" err="1"/>
              <a:t>のような</a:t>
            </a:r>
            <a:r>
              <a:rPr lang="ja-JP" altLang="en-US" dirty="0"/>
              <a:t>交通系の</a:t>
            </a:r>
            <a:r>
              <a:rPr lang="en-US" altLang="ja-JP" dirty="0"/>
              <a:t>IC</a:t>
            </a:r>
            <a:r>
              <a:rPr lang="ja-JP" altLang="en-US" dirty="0"/>
              <a:t>カードです。</a:t>
            </a:r>
            <a:endParaRPr lang="en-US" altLang="ja-JP" dirty="0"/>
          </a:p>
          <a:p>
            <a:pPr marL="0" indent="0">
              <a:buNone/>
            </a:pPr>
            <a:r>
              <a:rPr lang="ja-JP" altLang="en-US" dirty="0" smtClean="0"/>
              <a:t>２　生徒</a:t>
            </a:r>
            <a:r>
              <a:rPr lang="ja-JP" altLang="en-US" dirty="0"/>
              <a:t>の</a:t>
            </a:r>
            <a:r>
              <a:rPr lang="en-US" altLang="ja-JP" dirty="0" err="1"/>
              <a:t>iGUCA</a:t>
            </a:r>
            <a:r>
              <a:rPr lang="ja-JP" altLang="en-US" dirty="0"/>
              <a:t>は、定期券情報が組み込まれたものになります。</a:t>
            </a:r>
            <a:endParaRPr lang="en-US" altLang="ja-JP" dirty="0"/>
          </a:p>
          <a:p>
            <a:pPr marL="0" indent="0">
              <a:buNone/>
            </a:pPr>
            <a:r>
              <a:rPr lang="ja-JP" altLang="en-US" dirty="0" smtClean="0"/>
              <a:t>３　岩手県</a:t>
            </a:r>
            <a:r>
              <a:rPr lang="ja-JP" altLang="en-US" dirty="0"/>
              <a:t>北バスの</a:t>
            </a:r>
            <a:r>
              <a:rPr lang="en-US" altLang="ja-JP" dirty="0"/>
              <a:t>『</a:t>
            </a:r>
            <a:r>
              <a:rPr lang="ja-JP" altLang="en-US" dirty="0"/>
              <a:t>盛岡大学線</a:t>
            </a:r>
            <a:r>
              <a:rPr lang="en-US" altLang="ja-JP" dirty="0"/>
              <a:t>』『</a:t>
            </a:r>
            <a:r>
              <a:rPr lang="ja-JP" altLang="en-US" dirty="0"/>
              <a:t>沼宮内線</a:t>
            </a:r>
            <a:r>
              <a:rPr lang="en-US" altLang="ja-JP" dirty="0"/>
              <a:t>』</a:t>
            </a:r>
            <a:r>
              <a:rPr lang="ja-JP" altLang="en-US" dirty="0"/>
              <a:t>を利用するに</a:t>
            </a:r>
            <a:r>
              <a:rPr lang="ja-JP" altLang="en-US" dirty="0" smtClean="0"/>
              <a:t>は申込みが</a:t>
            </a:r>
            <a:r>
              <a:rPr lang="ja-JP" altLang="en-US" dirty="0"/>
              <a:t>必要</a:t>
            </a:r>
            <a:r>
              <a:rPr lang="ja-JP" altLang="en-US" dirty="0" smtClean="0"/>
              <a:t>です</a:t>
            </a:r>
            <a:r>
              <a:rPr lang="ja-JP" altLang="en-US" dirty="0"/>
              <a:t>。</a:t>
            </a:r>
            <a:endParaRPr lang="en-US" altLang="ja-JP" dirty="0"/>
          </a:p>
          <a:p>
            <a:pPr marL="0" indent="0">
              <a:buNone/>
            </a:pPr>
            <a:r>
              <a:rPr lang="ja-JP" altLang="en-US" dirty="0" smtClean="0"/>
              <a:t>４　高校</a:t>
            </a:r>
            <a:r>
              <a:rPr lang="ja-JP" altLang="en-US" dirty="0"/>
              <a:t>の事務室で申込書を作成し、県北バスの営業所で発行してもらいます。</a:t>
            </a:r>
            <a:endParaRPr lang="en-US" altLang="ja-JP" dirty="0"/>
          </a:p>
          <a:p>
            <a:pPr marL="0" indent="0">
              <a:buNone/>
            </a:pPr>
            <a:r>
              <a:rPr lang="ja-JP" altLang="en-US" dirty="0" smtClean="0"/>
              <a:t>５　有効</a:t>
            </a:r>
            <a:r>
              <a:rPr lang="ja-JP" altLang="en-US" dirty="0"/>
              <a:t>期限があるので、期限が切れる前に更新が必要です。</a:t>
            </a:r>
            <a:endParaRPr lang="en-US" altLang="ja-JP" dirty="0"/>
          </a:p>
          <a:p>
            <a:pPr marL="0" indent="0">
              <a:buNone/>
            </a:pPr>
            <a:r>
              <a:rPr lang="ja-JP" altLang="en-US" dirty="0" smtClean="0"/>
              <a:t>★</a:t>
            </a:r>
            <a:r>
              <a:rPr lang="en-US" altLang="ja-JP" dirty="0" err="1" smtClean="0"/>
              <a:t>iGUCA</a:t>
            </a:r>
            <a:r>
              <a:rPr lang="ja-JP" altLang="en-US" dirty="0"/>
              <a:t>のカードイメージ　➝➝➝</a:t>
            </a:r>
            <a:endParaRPr lang="en-US" altLang="ja-JP" dirty="0"/>
          </a:p>
          <a:p>
            <a:pPr marL="0" indent="0">
              <a:buNone/>
            </a:pPr>
            <a:endParaRPr lang="en-US" altLang="ja-JP" dirty="0"/>
          </a:p>
          <a:p>
            <a:endParaRPr lang="en-US" altLang="ja-JP" dirty="0"/>
          </a:p>
          <a:p>
            <a:endParaRPr lang="ja-JP" altLang="en-US" dirty="0"/>
          </a:p>
        </p:txBody>
      </p:sp>
      <p:pic>
        <p:nvPicPr>
          <p:cNvPr id="1026" name="Picture 2" descr="http://www.iwate-kenpokubus.co.jp/uploads/i-GUC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655" y="4485687"/>
            <a:ext cx="3269292" cy="2155139"/>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a:xfrm>
            <a:off x="11430000" y="6370962"/>
            <a:ext cx="762000" cy="228600"/>
          </a:xfrm>
        </p:spPr>
        <p:txBody>
          <a:bodyPr/>
          <a:lstStyle/>
          <a:p>
            <a:pPr rtl="0"/>
            <a:fld id="{022B156B-59AE-415F-B24B-8756D48BB977}" type="slidenum">
              <a:rPr lang="en-US" altLang="ja-JP" sz="1600" smtClean="0"/>
              <a:t>11</a:t>
            </a:fld>
            <a:endParaRPr lang="en-US" altLang="ja-JP"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07571" y="619298"/>
            <a:ext cx="6700058" cy="5639894"/>
          </a:xfrm>
        </p:spPr>
        <p:txBody>
          <a:bodyPr>
            <a:normAutofit fontScale="70000" lnSpcReduction="20000"/>
          </a:bodyPr>
          <a:lstStyle/>
          <a:p>
            <a:pPr marL="0" indent="0">
              <a:buNone/>
            </a:pPr>
            <a:r>
              <a:rPr lang="ja-JP" altLang="en-US" sz="3400" b="1" dirty="0" smtClean="0"/>
              <a:t>６　</a:t>
            </a:r>
            <a:r>
              <a:rPr lang="en-US" altLang="ja-JP" sz="3400" b="1" dirty="0" err="1" smtClean="0"/>
              <a:t>iGUCA</a:t>
            </a:r>
            <a:r>
              <a:rPr lang="ja-JP" altLang="en-US" sz="3400" b="1" dirty="0" smtClean="0"/>
              <a:t>の発行方法</a:t>
            </a:r>
            <a:endParaRPr lang="en-US" altLang="ja-JP" sz="3400" b="1" dirty="0" smtClean="0"/>
          </a:p>
          <a:p>
            <a:pPr marL="0" indent="0">
              <a:buNone/>
            </a:pPr>
            <a:r>
              <a:rPr lang="ja-JP" altLang="en-US" b="1" dirty="0" smtClean="0"/>
              <a:t>　①　高校</a:t>
            </a:r>
            <a:r>
              <a:rPr lang="ja-JP" altLang="en-US" b="1" dirty="0"/>
              <a:t>事務室の窓口で申込書を記入し</a:t>
            </a:r>
            <a:r>
              <a:rPr lang="ja-JP" altLang="en-US" b="1" dirty="0" smtClean="0"/>
              <a:t>提出する（</a:t>
            </a:r>
            <a:r>
              <a:rPr lang="ja-JP" altLang="en-US" b="1" dirty="0"/>
              <a:t>手数料無料）。</a:t>
            </a:r>
            <a:endParaRPr lang="en-US" altLang="ja-JP" b="1" dirty="0"/>
          </a:p>
          <a:p>
            <a:pPr marL="0" indent="0">
              <a:buNone/>
            </a:pPr>
            <a:r>
              <a:rPr kumimoji="1" lang="ja-JP" altLang="en-US" b="1" dirty="0" smtClean="0"/>
              <a:t>　②　翌日</a:t>
            </a:r>
            <a:r>
              <a:rPr kumimoji="1" lang="ja-JP" altLang="en-US" b="1" dirty="0"/>
              <a:t>、下校時間に通学証明の印が</a:t>
            </a:r>
            <a:r>
              <a:rPr kumimoji="1" lang="ja-JP" altLang="en-US" b="1" dirty="0" smtClean="0"/>
              <a:t>押された申込書</a:t>
            </a:r>
            <a:r>
              <a:rPr kumimoji="1" lang="ja-JP" altLang="en-US" b="1" dirty="0"/>
              <a:t>を受け取る</a:t>
            </a:r>
            <a:r>
              <a:rPr kumimoji="1" lang="ja-JP" altLang="en-US" b="1" dirty="0" smtClean="0"/>
              <a:t>。</a:t>
            </a:r>
            <a:endParaRPr kumimoji="1" lang="en-US" altLang="ja-JP" b="1" dirty="0" smtClean="0"/>
          </a:p>
          <a:p>
            <a:pPr marL="0" indent="0">
              <a:buNone/>
            </a:pPr>
            <a:r>
              <a:rPr lang="ja-JP" altLang="en-US" b="1" dirty="0" smtClean="0"/>
              <a:t>　③　②</a:t>
            </a:r>
            <a:r>
              <a:rPr kumimoji="1" lang="ja-JP" altLang="en-US" b="1" dirty="0" smtClean="0"/>
              <a:t>の申込書と身分証明書（年度初め、</a:t>
            </a:r>
            <a:r>
              <a:rPr lang="ja-JP" altLang="en-US" b="1" dirty="0" smtClean="0"/>
              <a:t>身証明書がまだ手元にない</a:t>
            </a:r>
            <a:endParaRPr lang="en-US" altLang="ja-JP" b="1" dirty="0" smtClean="0"/>
          </a:p>
          <a:p>
            <a:pPr marL="0" indent="0">
              <a:buNone/>
            </a:pPr>
            <a:r>
              <a:rPr lang="en-US" altLang="ja-JP" b="1" dirty="0"/>
              <a:t> </a:t>
            </a:r>
            <a:r>
              <a:rPr lang="en-US" altLang="ja-JP" b="1" dirty="0" smtClean="0"/>
              <a:t>       </a:t>
            </a:r>
            <a:r>
              <a:rPr lang="ja-JP" altLang="en-US" b="1" dirty="0" smtClean="0"/>
              <a:t>時期は不要）を持参し岩手県自動車の営業所で申込手続きを行 </a:t>
            </a:r>
            <a:endParaRPr lang="en-US" altLang="ja-JP" b="1" dirty="0" smtClean="0"/>
          </a:p>
          <a:p>
            <a:pPr marL="0" indent="0">
              <a:buNone/>
            </a:pPr>
            <a:r>
              <a:rPr lang="en-US" altLang="ja-JP" b="1" dirty="0"/>
              <a:t> </a:t>
            </a:r>
            <a:r>
              <a:rPr lang="en-US" altLang="ja-JP" b="1" dirty="0" smtClean="0"/>
              <a:t>       </a:t>
            </a:r>
            <a:r>
              <a:rPr lang="ja-JP" altLang="en-US" b="1" dirty="0" smtClean="0"/>
              <a:t>なう。</a:t>
            </a:r>
            <a:endParaRPr lang="en-US" altLang="ja-JP" b="1" dirty="0" smtClean="0"/>
          </a:p>
          <a:p>
            <a:pPr marL="0" indent="0">
              <a:buNone/>
            </a:pPr>
            <a:r>
              <a:rPr lang="ja-JP" altLang="en-US" b="1" dirty="0"/>
              <a:t>　</a:t>
            </a:r>
            <a:r>
              <a:rPr lang="ja-JP" altLang="en-US" b="1" dirty="0" smtClean="0"/>
              <a:t>  ＊営業所では、発行時</a:t>
            </a:r>
            <a:r>
              <a:rPr lang="en-US" altLang="ja-JP" b="1" dirty="0" smtClean="0"/>
              <a:t>500</a:t>
            </a:r>
            <a:r>
              <a:rPr lang="ja-JP" altLang="en-US" b="1" dirty="0" smtClean="0"/>
              <a:t>円が必要です。この</a:t>
            </a:r>
            <a:r>
              <a:rPr lang="en-US" altLang="ja-JP" b="1" dirty="0" smtClean="0"/>
              <a:t>500</a:t>
            </a:r>
            <a:r>
              <a:rPr lang="ja-JP" altLang="en-US" b="1" dirty="0" smtClean="0"/>
              <a:t>円は卒業時に</a:t>
            </a:r>
            <a:endParaRPr lang="en-US" altLang="ja-JP" b="1" dirty="0" smtClean="0"/>
          </a:p>
          <a:p>
            <a:pPr marL="0" indent="0">
              <a:buNone/>
            </a:pPr>
            <a:r>
              <a:rPr lang="en-US" altLang="ja-JP" b="1" dirty="0"/>
              <a:t> </a:t>
            </a:r>
            <a:r>
              <a:rPr lang="en-US" altLang="ja-JP" b="1" dirty="0" smtClean="0"/>
              <a:t>       </a:t>
            </a:r>
            <a:r>
              <a:rPr lang="ja-JP" altLang="en-US" b="1" dirty="0" smtClean="0"/>
              <a:t>カードを返却した際に返戻されます。</a:t>
            </a:r>
            <a:endParaRPr lang="en-US" altLang="ja-JP" b="1" dirty="0" smtClean="0"/>
          </a:p>
          <a:p>
            <a:pPr marL="0" indent="0">
              <a:buNone/>
            </a:pPr>
            <a:r>
              <a:rPr kumimoji="1" lang="ja-JP" altLang="en-US" b="1" dirty="0" smtClean="0"/>
              <a:t>　④　</a:t>
            </a:r>
            <a:r>
              <a:rPr kumimoji="1" lang="en-US" altLang="ja-JP" b="1" dirty="0" err="1" smtClean="0"/>
              <a:t>iGUCA</a:t>
            </a:r>
            <a:r>
              <a:rPr kumimoji="1" lang="ja-JP" altLang="en-US" b="1" dirty="0" smtClean="0"/>
              <a:t>が発行されます。</a:t>
            </a:r>
            <a:endParaRPr kumimoji="1" lang="en-US" altLang="ja-JP" b="1" dirty="0" smtClean="0"/>
          </a:p>
          <a:p>
            <a:pPr marL="0" indent="0">
              <a:buNone/>
            </a:pPr>
            <a:r>
              <a:rPr lang="ja-JP" altLang="en-US" b="1" dirty="0" smtClean="0"/>
              <a:t>　  ＊発行できる機械に限りがあるため時間が掛かる場合があります。</a:t>
            </a:r>
            <a:endParaRPr lang="en-US" altLang="ja-JP" b="1" dirty="0" smtClean="0"/>
          </a:p>
          <a:p>
            <a:pPr marL="0" indent="0">
              <a:buNone/>
            </a:pPr>
            <a:r>
              <a:rPr lang="ja-JP" altLang="en-US" b="1" dirty="0" smtClean="0"/>
              <a:t>　  ＊保護者の方が申込に行く場合は、保護者の方の本人確認書類、</a:t>
            </a:r>
            <a:endParaRPr lang="en-US" altLang="ja-JP" b="1" dirty="0" smtClean="0"/>
          </a:p>
          <a:p>
            <a:pPr marL="0" indent="0">
              <a:buNone/>
            </a:pPr>
            <a:r>
              <a:rPr lang="ja-JP" altLang="en-US" b="1" dirty="0"/>
              <a:t>　</a:t>
            </a:r>
            <a:r>
              <a:rPr lang="ja-JP" altLang="en-US" b="1" dirty="0" smtClean="0"/>
              <a:t>　   身分証明書のコピーを持参してください。</a:t>
            </a:r>
            <a:endParaRPr lang="en-US" altLang="ja-JP" b="1" dirty="0" smtClean="0"/>
          </a:p>
          <a:p>
            <a:pPr marL="0" indent="0">
              <a:buNone/>
            </a:pPr>
            <a:endParaRPr lang="en-US" altLang="ja-JP" b="1" dirty="0" smtClean="0"/>
          </a:p>
          <a:p>
            <a:pPr marL="0" indent="0">
              <a:buNone/>
            </a:pPr>
            <a:endParaRPr kumimoji="1" lang="en-US" altLang="ja-JP" b="1" dirty="0"/>
          </a:p>
        </p:txBody>
      </p:sp>
      <p:pic>
        <p:nvPicPr>
          <p:cNvPr id="7" name="図 6"/>
          <p:cNvPicPr>
            <a:picLocks noChangeAspect="1"/>
          </p:cNvPicPr>
          <p:nvPr/>
        </p:nvPicPr>
        <p:blipFill rotWithShape="1">
          <a:blip r:embed="rId2"/>
          <a:srcRect l="31646" t="10940" r="32626" b="3741"/>
          <a:stretch/>
        </p:blipFill>
        <p:spPr>
          <a:xfrm>
            <a:off x="7153693" y="415635"/>
            <a:ext cx="4501934" cy="6047220"/>
          </a:xfrm>
          <a:prstGeom prst="rect">
            <a:avLst/>
          </a:prstGeom>
        </p:spPr>
      </p:pic>
      <p:sp>
        <p:nvSpPr>
          <p:cNvPr id="2" name="スライド番号プレースホルダー 1"/>
          <p:cNvSpPr>
            <a:spLocks noGrp="1"/>
          </p:cNvSpPr>
          <p:nvPr>
            <p:ph type="sldNum" sz="quarter" idx="12"/>
          </p:nvPr>
        </p:nvSpPr>
        <p:spPr>
          <a:xfrm>
            <a:off x="11420691" y="6462855"/>
            <a:ext cx="762000" cy="228600"/>
          </a:xfrm>
        </p:spPr>
        <p:txBody>
          <a:bodyPr/>
          <a:lstStyle/>
          <a:p>
            <a:pPr rtl="0"/>
            <a:fld id="{022B156B-59AE-415F-B24B-8756D48BB977}" type="slidenum">
              <a:rPr lang="en-US" altLang="ja-JP" sz="1600" smtClean="0"/>
              <a:t>12</a:t>
            </a:fld>
            <a:endParaRPr lang="en-US" altLang="ja-JP" sz="1600" dirty="0"/>
          </a:p>
        </p:txBody>
      </p:sp>
    </p:spTree>
    <p:extLst>
      <p:ext uri="{BB962C8B-B14F-4D97-AF65-F5344CB8AC3E}">
        <p14:creationId xmlns:p14="http://schemas.microsoft.com/office/powerpoint/2010/main" val="249060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23454" y="552797"/>
            <a:ext cx="10267403" cy="6151760"/>
          </a:xfrm>
        </p:spPr>
        <p:txBody>
          <a:bodyPr>
            <a:normAutofit fontScale="92500" lnSpcReduction="20000"/>
          </a:bodyPr>
          <a:lstStyle/>
          <a:p>
            <a:pPr marL="0" indent="0">
              <a:buNone/>
            </a:pPr>
            <a:r>
              <a:rPr lang="ja-JP" altLang="en-US" sz="3000" b="1" dirty="0" smtClean="0"/>
              <a:t>７　</a:t>
            </a:r>
            <a:r>
              <a:rPr lang="en-US" altLang="ja-JP" sz="3000" b="1" dirty="0" err="1" smtClean="0"/>
              <a:t>iGUCA</a:t>
            </a:r>
            <a:r>
              <a:rPr lang="ja-JP" altLang="en-US" sz="3000" b="1" dirty="0" smtClean="0"/>
              <a:t>の発行手続き場所一覧</a:t>
            </a:r>
            <a:endParaRPr lang="en-US" altLang="ja-JP" sz="3000" b="1" dirty="0" smtClean="0"/>
          </a:p>
          <a:p>
            <a:pPr marL="0" indent="0">
              <a:buNone/>
            </a:pPr>
            <a:r>
              <a:rPr lang="ja-JP" altLang="en-US" b="1" dirty="0" smtClean="0"/>
              <a:t>　 ①</a:t>
            </a:r>
            <a:r>
              <a:rPr lang="ja-JP" altLang="en-US" b="1" dirty="0"/>
              <a:t>盛岡営業所（営業時間　</a:t>
            </a:r>
            <a:r>
              <a:rPr lang="en-US" altLang="ja-JP" b="1" dirty="0"/>
              <a:t>8</a:t>
            </a:r>
            <a:r>
              <a:rPr lang="ja-JP" altLang="en-US" b="1" dirty="0"/>
              <a:t>：</a:t>
            </a:r>
            <a:r>
              <a:rPr lang="en-US" altLang="ja-JP" b="1" dirty="0"/>
              <a:t>30</a:t>
            </a:r>
            <a:r>
              <a:rPr lang="ja-JP" altLang="en-US" b="1" dirty="0"/>
              <a:t>～</a:t>
            </a:r>
            <a:r>
              <a:rPr lang="en-US" altLang="ja-JP" b="1" dirty="0"/>
              <a:t>18</a:t>
            </a:r>
            <a:r>
              <a:rPr lang="ja-JP" altLang="en-US" b="1" dirty="0"/>
              <a:t>：</a:t>
            </a:r>
            <a:r>
              <a:rPr lang="en-US" altLang="ja-JP" b="1" dirty="0"/>
              <a:t>30</a:t>
            </a:r>
            <a:r>
              <a:rPr lang="ja-JP" altLang="en-US" b="1" dirty="0">
                <a:sym typeface="Wingdings" panose="05000000000000000000" pitchFamily="2" charset="2"/>
              </a:rPr>
              <a:t>）</a:t>
            </a:r>
            <a:endParaRPr lang="en-US" altLang="ja-JP" b="1" dirty="0"/>
          </a:p>
          <a:p>
            <a:pPr marL="0" indent="0">
              <a:buNone/>
            </a:pPr>
            <a:r>
              <a:rPr lang="ja-JP" altLang="en-US" b="1" dirty="0"/>
              <a:t>　</a:t>
            </a:r>
            <a:r>
              <a:rPr lang="ja-JP" altLang="en-US" b="1" dirty="0" smtClean="0"/>
              <a:t>    岩手県</a:t>
            </a:r>
            <a:r>
              <a:rPr lang="ja-JP" altLang="en-US" b="1" dirty="0"/>
              <a:t>盛岡市厨川</a:t>
            </a:r>
            <a:r>
              <a:rPr lang="en-US" altLang="ja-JP" b="1" dirty="0"/>
              <a:t>1</a:t>
            </a:r>
            <a:r>
              <a:rPr lang="ja-JP" altLang="en-US" b="1" dirty="0"/>
              <a:t>丁目</a:t>
            </a:r>
            <a:r>
              <a:rPr lang="en-US" altLang="ja-JP" b="1" dirty="0"/>
              <a:t>17-18</a:t>
            </a:r>
          </a:p>
          <a:p>
            <a:pPr marL="0" indent="0">
              <a:buNone/>
            </a:pPr>
            <a:r>
              <a:rPr lang="ja-JP" altLang="en-US" b="1" dirty="0"/>
              <a:t>　</a:t>
            </a:r>
            <a:r>
              <a:rPr lang="ja-JP" altLang="en-US" b="1" dirty="0" smtClean="0"/>
              <a:t>    </a:t>
            </a:r>
            <a:r>
              <a:rPr lang="en-US" altLang="ja-JP" b="1" dirty="0" smtClean="0"/>
              <a:t>019-641-7700</a:t>
            </a:r>
            <a:endParaRPr lang="en-US" altLang="ja-JP" b="1" dirty="0"/>
          </a:p>
          <a:p>
            <a:pPr marL="0" indent="0">
              <a:buNone/>
            </a:pPr>
            <a:r>
              <a:rPr lang="ja-JP" altLang="en-US" b="1" dirty="0" smtClean="0"/>
              <a:t>　 ②</a:t>
            </a:r>
            <a:r>
              <a:rPr lang="ja-JP" altLang="en-US" b="1" dirty="0"/>
              <a:t>盛岡南営業所（営業時間　</a:t>
            </a:r>
            <a:r>
              <a:rPr lang="en-US" altLang="ja-JP" b="1" dirty="0"/>
              <a:t>8</a:t>
            </a:r>
            <a:r>
              <a:rPr lang="ja-JP" altLang="en-US" b="1" dirty="0"/>
              <a:t>：</a:t>
            </a:r>
            <a:r>
              <a:rPr lang="en-US" altLang="ja-JP" b="1" dirty="0"/>
              <a:t>30</a:t>
            </a:r>
            <a:r>
              <a:rPr lang="ja-JP" altLang="en-US" b="1" dirty="0"/>
              <a:t>～</a:t>
            </a:r>
            <a:r>
              <a:rPr lang="en-US" altLang="ja-JP" b="1" dirty="0"/>
              <a:t>17</a:t>
            </a:r>
            <a:r>
              <a:rPr lang="ja-JP" altLang="en-US" b="1" dirty="0"/>
              <a:t>：</a:t>
            </a:r>
            <a:r>
              <a:rPr lang="en-US" altLang="ja-JP" b="1" dirty="0"/>
              <a:t>30</a:t>
            </a:r>
            <a:r>
              <a:rPr lang="ja-JP" altLang="en-US" b="1" dirty="0"/>
              <a:t>）</a:t>
            </a:r>
            <a:endParaRPr lang="en-US" altLang="ja-JP" b="1" dirty="0"/>
          </a:p>
          <a:p>
            <a:pPr marL="0" indent="0">
              <a:buNone/>
            </a:pPr>
            <a:r>
              <a:rPr lang="ja-JP" altLang="en-US" b="1" dirty="0"/>
              <a:t>　</a:t>
            </a:r>
            <a:r>
              <a:rPr lang="ja-JP" altLang="en-US" b="1" dirty="0" smtClean="0"/>
              <a:t>    岩手県</a:t>
            </a:r>
            <a:r>
              <a:rPr lang="ja-JP" altLang="en-US" b="1" dirty="0"/>
              <a:t>盛岡市永井</a:t>
            </a:r>
            <a:r>
              <a:rPr lang="en-US" altLang="ja-JP" b="1" dirty="0"/>
              <a:t>15</a:t>
            </a:r>
            <a:r>
              <a:rPr lang="ja-JP" altLang="en-US" b="1" dirty="0"/>
              <a:t>地割字長沼</a:t>
            </a:r>
            <a:r>
              <a:rPr lang="en-US" altLang="ja-JP" b="1" dirty="0"/>
              <a:t>53-1</a:t>
            </a:r>
          </a:p>
          <a:p>
            <a:pPr marL="0" indent="0">
              <a:buNone/>
            </a:pPr>
            <a:r>
              <a:rPr lang="ja-JP" altLang="en-US" b="1" dirty="0"/>
              <a:t>　</a:t>
            </a:r>
            <a:r>
              <a:rPr lang="ja-JP" altLang="en-US" b="1" dirty="0" smtClean="0"/>
              <a:t>    </a:t>
            </a:r>
            <a:r>
              <a:rPr lang="en-US" altLang="ja-JP" b="1" dirty="0" smtClean="0"/>
              <a:t>019-637-1100</a:t>
            </a:r>
            <a:endParaRPr lang="en-US" altLang="ja-JP" b="1" dirty="0"/>
          </a:p>
          <a:p>
            <a:pPr marL="0" indent="0">
              <a:buNone/>
            </a:pPr>
            <a:r>
              <a:rPr lang="ja-JP" altLang="en-US" b="1" dirty="0" smtClean="0"/>
              <a:t>　 ③</a:t>
            </a:r>
            <a:r>
              <a:rPr lang="ja-JP" altLang="en-US" b="1" dirty="0"/>
              <a:t>沼宮内支所（営業時間　</a:t>
            </a:r>
            <a:r>
              <a:rPr lang="en-US" altLang="ja-JP" b="1" dirty="0"/>
              <a:t>8</a:t>
            </a:r>
            <a:r>
              <a:rPr lang="ja-JP" altLang="en-US" b="1" dirty="0"/>
              <a:t>：</a:t>
            </a:r>
            <a:r>
              <a:rPr lang="en-US" altLang="ja-JP" b="1" dirty="0"/>
              <a:t>00</a:t>
            </a:r>
            <a:r>
              <a:rPr lang="ja-JP" altLang="en-US" b="1" dirty="0"/>
              <a:t>～</a:t>
            </a:r>
            <a:r>
              <a:rPr lang="en-US" altLang="ja-JP" b="1" dirty="0"/>
              <a:t>14</a:t>
            </a:r>
            <a:r>
              <a:rPr lang="ja-JP" altLang="en-US" b="1" dirty="0"/>
              <a:t>：</a:t>
            </a:r>
            <a:r>
              <a:rPr lang="en-US" altLang="ja-JP" b="1" dirty="0"/>
              <a:t>00</a:t>
            </a:r>
            <a:r>
              <a:rPr lang="ja-JP" altLang="en-US" b="1" dirty="0"/>
              <a:t>）</a:t>
            </a:r>
            <a:endParaRPr lang="en-US" altLang="ja-JP" b="1" dirty="0"/>
          </a:p>
          <a:p>
            <a:pPr marL="0" indent="0">
              <a:buNone/>
            </a:pPr>
            <a:r>
              <a:rPr lang="ja-JP" altLang="en-US" b="1" dirty="0"/>
              <a:t>　</a:t>
            </a:r>
            <a:r>
              <a:rPr lang="ja-JP" altLang="en-US" b="1" dirty="0" smtClean="0"/>
              <a:t>    岩手県</a:t>
            </a:r>
            <a:r>
              <a:rPr lang="ja-JP" altLang="en-US" b="1" dirty="0"/>
              <a:t>岩手郡岩手町沼宮内</a:t>
            </a:r>
            <a:r>
              <a:rPr lang="en-US" altLang="ja-JP" b="1" dirty="0"/>
              <a:t>14-8-2</a:t>
            </a:r>
          </a:p>
          <a:p>
            <a:pPr marL="0" indent="0">
              <a:buNone/>
            </a:pPr>
            <a:r>
              <a:rPr lang="ja-JP" altLang="en-US" b="1" dirty="0"/>
              <a:t>　</a:t>
            </a:r>
            <a:r>
              <a:rPr lang="ja-JP" altLang="en-US" b="1" dirty="0" smtClean="0"/>
              <a:t>    </a:t>
            </a:r>
            <a:r>
              <a:rPr lang="en-US" altLang="ja-JP" b="1" dirty="0" smtClean="0"/>
              <a:t>0195-62-1211</a:t>
            </a:r>
            <a:endParaRPr lang="en-US" altLang="ja-JP" b="1" dirty="0"/>
          </a:p>
          <a:p>
            <a:pPr marL="0" indent="0">
              <a:buNone/>
            </a:pPr>
            <a:r>
              <a:rPr lang="ja-JP" altLang="en-US" b="1" dirty="0" smtClean="0"/>
              <a:t>　 ④</a:t>
            </a:r>
            <a:r>
              <a:rPr lang="ja-JP" altLang="en-US" b="1" dirty="0"/>
              <a:t>盛岡駅（バスターミナル）（営業時間　</a:t>
            </a:r>
            <a:r>
              <a:rPr lang="en-US" altLang="ja-JP" b="1" dirty="0"/>
              <a:t>7</a:t>
            </a:r>
            <a:r>
              <a:rPr lang="ja-JP" altLang="en-US" b="1" dirty="0"/>
              <a:t>：</a:t>
            </a:r>
            <a:r>
              <a:rPr lang="en-US" altLang="ja-JP" b="1" dirty="0"/>
              <a:t>45</a:t>
            </a:r>
            <a:r>
              <a:rPr lang="ja-JP" altLang="en-US" b="1" dirty="0"/>
              <a:t>～</a:t>
            </a:r>
            <a:r>
              <a:rPr lang="en-US" altLang="ja-JP" b="1" dirty="0"/>
              <a:t>18</a:t>
            </a:r>
            <a:r>
              <a:rPr lang="ja-JP" altLang="en-US" b="1" dirty="0"/>
              <a:t>：</a:t>
            </a:r>
            <a:r>
              <a:rPr lang="en-US" altLang="ja-JP" b="1" dirty="0"/>
              <a:t>00</a:t>
            </a:r>
            <a:r>
              <a:rPr lang="ja-JP" altLang="en-US" b="1" dirty="0"/>
              <a:t>）</a:t>
            </a:r>
            <a:endParaRPr lang="en-US" altLang="ja-JP" b="1" dirty="0"/>
          </a:p>
          <a:p>
            <a:pPr marL="0" indent="0">
              <a:buNone/>
            </a:pPr>
            <a:r>
              <a:rPr lang="ja-JP" altLang="en-US" b="1" dirty="0" smtClean="0"/>
              <a:t>　 ⑤</a:t>
            </a:r>
            <a:r>
              <a:rPr lang="ja-JP" altLang="en-US" b="1" dirty="0"/>
              <a:t>盛岡バスセンター（営業時間　</a:t>
            </a:r>
            <a:r>
              <a:rPr lang="en-US" altLang="ja-JP" b="1" dirty="0"/>
              <a:t>9</a:t>
            </a:r>
            <a:r>
              <a:rPr lang="ja-JP" altLang="en-US" b="1" dirty="0"/>
              <a:t>：</a:t>
            </a:r>
            <a:r>
              <a:rPr lang="en-US" altLang="ja-JP" b="1" dirty="0"/>
              <a:t>00</a:t>
            </a:r>
            <a:r>
              <a:rPr lang="ja-JP" altLang="en-US" b="1" dirty="0"/>
              <a:t>～</a:t>
            </a:r>
            <a:r>
              <a:rPr lang="en-US" altLang="ja-JP" b="1" dirty="0"/>
              <a:t>18</a:t>
            </a:r>
            <a:r>
              <a:rPr lang="ja-JP" altLang="en-US" b="1" dirty="0"/>
              <a:t>：</a:t>
            </a:r>
            <a:r>
              <a:rPr lang="en-US" altLang="ja-JP" b="1" dirty="0"/>
              <a:t>00</a:t>
            </a:r>
            <a:r>
              <a:rPr lang="ja-JP" altLang="en-US" b="1" dirty="0"/>
              <a:t>）</a:t>
            </a:r>
            <a:endParaRPr lang="en-US" altLang="ja-JP" b="1" dirty="0"/>
          </a:p>
          <a:p>
            <a:pPr marL="0" indent="0">
              <a:buNone/>
            </a:pPr>
            <a:endParaRPr lang="ja-JP" altLang="en-US" dirty="0"/>
          </a:p>
          <a:p>
            <a:endParaRPr kumimoji="1" lang="ja-JP" altLang="en-US" dirty="0"/>
          </a:p>
        </p:txBody>
      </p:sp>
      <p:sp>
        <p:nvSpPr>
          <p:cNvPr id="2" name="スライド番号プレースホルダー 1"/>
          <p:cNvSpPr>
            <a:spLocks noGrp="1"/>
          </p:cNvSpPr>
          <p:nvPr>
            <p:ph type="sldNum" sz="quarter" idx="12"/>
          </p:nvPr>
        </p:nvSpPr>
        <p:spPr>
          <a:xfrm>
            <a:off x="11430000" y="6343997"/>
            <a:ext cx="762000" cy="228600"/>
          </a:xfrm>
        </p:spPr>
        <p:txBody>
          <a:bodyPr/>
          <a:lstStyle/>
          <a:p>
            <a:pPr rtl="0"/>
            <a:fld id="{022B156B-59AE-415F-B24B-8756D48BB977}" type="slidenum">
              <a:rPr lang="en-US" altLang="ja-JP" sz="1600" smtClean="0"/>
              <a:t>13</a:t>
            </a:fld>
            <a:endParaRPr lang="en-US" altLang="ja-JP" sz="1600" dirty="0"/>
          </a:p>
        </p:txBody>
      </p:sp>
    </p:spTree>
    <p:extLst>
      <p:ext uri="{BB962C8B-B14F-4D97-AF65-F5344CB8AC3E}">
        <p14:creationId xmlns:p14="http://schemas.microsoft.com/office/powerpoint/2010/main" val="402351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98269" y="723208"/>
            <a:ext cx="10781607" cy="5418512"/>
          </a:xfrm>
        </p:spPr>
        <p:txBody>
          <a:bodyPr>
            <a:normAutofit fontScale="92500" lnSpcReduction="10000"/>
          </a:bodyPr>
          <a:lstStyle/>
          <a:p>
            <a:pPr marL="0" indent="0">
              <a:buNone/>
            </a:pPr>
            <a:r>
              <a:rPr kumimoji="1" lang="ja-JP" altLang="en-US" sz="2600" dirty="0" smtClean="0"/>
              <a:t>８　</a:t>
            </a:r>
            <a:r>
              <a:rPr kumimoji="1" lang="en-US" altLang="ja-JP" sz="2600" dirty="0" smtClean="0"/>
              <a:t>IGUCA</a:t>
            </a:r>
            <a:r>
              <a:rPr kumimoji="1" lang="ja-JP" altLang="en-US" sz="2600" dirty="0" smtClean="0"/>
              <a:t>の注意点</a:t>
            </a:r>
            <a:endParaRPr kumimoji="1" lang="en-US" altLang="ja-JP" sz="2600" dirty="0" smtClean="0"/>
          </a:p>
          <a:p>
            <a:pPr marL="0" indent="0">
              <a:buNone/>
            </a:pPr>
            <a:r>
              <a:rPr kumimoji="1" lang="ja-JP" altLang="en-US" dirty="0" smtClean="0"/>
              <a:t>　 </a:t>
            </a:r>
            <a:r>
              <a:rPr lang="ja-JP" altLang="en-US" dirty="0" smtClean="0"/>
              <a:t>①</a:t>
            </a:r>
            <a:r>
              <a:rPr kumimoji="1" lang="ja-JP" altLang="en-US" dirty="0" smtClean="0"/>
              <a:t>　不正</a:t>
            </a:r>
            <a:r>
              <a:rPr kumimoji="1" lang="ja-JP" altLang="en-US" dirty="0"/>
              <a:t>利用（他人への譲渡・貸与、通学以外への使用等）が発覚した</a:t>
            </a:r>
            <a:r>
              <a:rPr kumimoji="1" lang="ja-JP" altLang="en-US" dirty="0" smtClean="0"/>
              <a:t>場合、</a:t>
            </a:r>
            <a:r>
              <a:rPr lang="ja-JP" altLang="en-US" dirty="0" smtClean="0"/>
              <a:t> 違約</a:t>
            </a:r>
            <a:r>
              <a:rPr lang="ja-JP" altLang="en-US" dirty="0"/>
              <a:t>金</a:t>
            </a:r>
            <a:r>
              <a:rPr lang="ja-JP" altLang="en-US" dirty="0" smtClean="0"/>
              <a:t>を</a:t>
            </a:r>
            <a:endParaRPr lang="en-US" altLang="ja-JP" dirty="0" smtClean="0"/>
          </a:p>
          <a:p>
            <a:pPr marL="0" indent="0">
              <a:buNone/>
            </a:pPr>
            <a:r>
              <a:rPr lang="en-US" altLang="ja-JP" dirty="0"/>
              <a:t> </a:t>
            </a:r>
            <a:r>
              <a:rPr lang="en-US" altLang="ja-JP" dirty="0" smtClean="0"/>
              <a:t>      </a:t>
            </a:r>
            <a:r>
              <a:rPr lang="ja-JP" altLang="en-US" dirty="0" smtClean="0"/>
              <a:t>岩手県</a:t>
            </a:r>
            <a:r>
              <a:rPr lang="ja-JP" altLang="en-US" dirty="0"/>
              <a:t>北自動車へ支払う必要がありますので、適切に使用</a:t>
            </a:r>
            <a:r>
              <a:rPr lang="ja-JP" altLang="en-US" dirty="0" smtClean="0"/>
              <a:t>してください</a:t>
            </a:r>
            <a:r>
              <a:rPr lang="ja-JP" altLang="en-US" dirty="0"/>
              <a:t>。</a:t>
            </a:r>
            <a:endParaRPr lang="en-US" altLang="ja-JP" dirty="0"/>
          </a:p>
          <a:p>
            <a:pPr marL="0" indent="0">
              <a:buNone/>
            </a:pPr>
            <a:r>
              <a:rPr lang="ja-JP" altLang="en-US" dirty="0" smtClean="0"/>
              <a:t>　 ②　カード</a:t>
            </a:r>
            <a:r>
              <a:rPr lang="ja-JP" altLang="en-US" dirty="0"/>
              <a:t>には名前や有効期限が印字されません。有効期限は、</a:t>
            </a:r>
            <a:r>
              <a:rPr lang="en-US" altLang="ja-JP" dirty="0" err="1"/>
              <a:t>iGUCA</a:t>
            </a:r>
            <a:r>
              <a:rPr lang="ja-JP" altLang="en-US" dirty="0"/>
              <a:t>を</a:t>
            </a:r>
            <a:r>
              <a:rPr lang="ja-JP" altLang="en-US" dirty="0" smtClean="0"/>
              <a:t>発行した</a:t>
            </a:r>
            <a:r>
              <a:rPr lang="ja-JP" altLang="en-US" dirty="0"/>
              <a:t>際</a:t>
            </a:r>
            <a:r>
              <a:rPr lang="ja-JP" altLang="en-US" dirty="0" smtClean="0"/>
              <a:t>に</a:t>
            </a:r>
            <a:endParaRPr lang="en-US" altLang="ja-JP" dirty="0" smtClean="0"/>
          </a:p>
          <a:p>
            <a:pPr marL="0" indent="0">
              <a:buNone/>
            </a:pPr>
            <a:r>
              <a:rPr lang="en-US" altLang="ja-JP" dirty="0"/>
              <a:t> </a:t>
            </a:r>
            <a:r>
              <a:rPr lang="en-US" altLang="ja-JP" dirty="0" smtClean="0"/>
              <a:t>      </a:t>
            </a:r>
            <a:r>
              <a:rPr lang="ja-JP" altLang="en-US" dirty="0" smtClean="0"/>
              <a:t>渡される</a:t>
            </a:r>
            <a:r>
              <a:rPr lang="ja-JP" altLang="en-US" dirty="0"/>
              <a:t>レシートに記載されています。失くさないように管理してください。</a:t>
            </a:r>
            <a:endParaRPr lang="en-US" altLang="ja-JP" dirty="0"/>
          </a:p>
          <a:p>
            <a:pPr marL="0" indent="0">
              <a:buNone/>
            </a:pPr>
            <a:r>
              <a:rPr lang="ja-JP" altLang="en-US" dirty="0" smtClean="0"/>
              <a:t>　 ③　有効</a:t>
            </a:r>
            <a:r>
              <a:rPr lang="ja-JP" altLang="en-US" dirty="0"/>
              <a:t>期限が切れる前に岩手県北自動車の営業所で更新手続きをしてください</a:t>
            </a:r>
            <a:r>
              <a:rPr lang="ja-JP" altLang="en-US" dirty="0" smtClean="0"/>
              <a:t>。</a:t>
            </a:r>
            <a:endParaRPr lang="en-US" altLang="ja-JP" dirty="0" smtClean="0"/>
          </a:p>
          <a:p>
            <a:pPr marL="0" indent="0">
              <a:buNone/>
            </a:pPr>
            <a:r>
              <a:rPr lang="ja-JP" altLang="en-US" dirty="0"/>
              <a:t>　</a:t>
            </a:r>
            <a:r>
              <a:rPr lang="ja-JP" altLang="en-US" dirty="0" smtClean="0"/>
              <a:t>　　 手続き</a:t>
            </a:r>
            <a:r>
              <a:rPr lang="ja-JP" altLang="en-US" dirty="0"/>
              <a:t>には、更新の申込書が必要です。</a:t>
            </a:r>
            <a:r>
              <a:rPr lang="en-US" altLang="ja-JP" dirty="0"/>
              <a:t>『</a:t>
            </a:r>
            <a:r>
              <a:rPr lang="en-US" altLang="ja-JP" dirty="0" err="1"/>
              <a:t>iGUCA</a:t>
            </a:r>
            <a:r>
              <a:rPr lang="ja-JP" altLang="en-US" dirty="0"/>
              <a:t>の発行方法</a:t>
            </a:r>
            <a:r>
              <a:rPr lang="en-US" altLang="ja-JP" dirty="0"/>
              <a:t>』</a:t>
            </a:r>
            <a:r>
              <a:rPr lang="ja-JP" altLang="en-US" dirty="0"/>
              <a:t>と同じ手順で</a:t>
            </a:r>
            <a:r>
              <a:rPr lang="ja-JP" altLang="en-US" dirty="0" smtClean="0"/>
              <a:t>申込を</a:t>
            </a:r>
            <a:endParaRPr lang="en-US" altLang="ja-JP" dirty="0" smtClean="0"/>
          </a:p>
          <a:p>
            <a:pPr marL="0" indent="0">
              <a:buNone/>
            </a:pPr>
            <a:r>
              <a:rPr lang="en-US" altLang="ja-JP" dirty="0"/>
              <a:t> </a:t>
            </a:r>
            <a:r>
              <a:rPr lang="en-US" altLang="ja-JP" dirty="0" smtClean="0"/>
              <a:t>       </a:t>
            </a:r>
            <a:r>
              <a:rPr lang="ja-JP" altLang="en-US" dirty="0" smtClean="0"/>
              <a:t>して</a:t>
            </a:r>
            <a:r>
              <a:rPr lang="ja-JP" altLang="en-US" dirty="0"/>
              <a:t>ください。更新手続きは、有効期限日の</a:t>
            </a:r>
            <a:r>
              <a:rPr lang="en-US" altLang="ja-JP" dirty="0"/>
              <a:t>14</a:t>
            </a:r>
            <a:r>
              <a:rPr lang="ja-JP" altLang="en-US" dirty="0"/>
              <a:t>日前から可能です。</a:t>
            </a:r>
            <a:endParaRPr lang="en-US" altLang="ja-JP" dirty="0"/>
          </a:p>
          <a:p>
            <a:pPr marL="0" indent="0">
              <a:buNone/>
            </a:pPr>
            <a:r>
              <a:rPr lang="ja-JP" altLang="en-US" dirty="0" smtClean="0"/>
              <a:t>　 ④　有効期</a:t>
            </a:r>
            <a:r>
              <a:rPr lang="ja-JP" altLang="en-US" dirty="0"/>
              <a:t>間中に住所が変わった場合は、再度申込書を提出する必要となる場合</a:t>
            </a:r>
            <a:r>
              <a:rPr lang="ja-JP" altLang="en-US" dirty="0" smtClean="0"/>
              <a:t>があり</a:t>
            </a:r>
            <a:endParaRPr lang="en-US" altLang="ja-JP" dirty="0" smtClean="0"/>
          </a:p>
          <a:p>
            <a:pPr marL="0" indent="0">
              <a:buNone/>
            </a:pPr>
            <a:r>
              <a:rPr lang="en-US" altLang="ja-JP" dirty="0"/>
              <a:t> </a:t>
            </a:r>
            <a:r>
              <a:rPr lang="en-US" altLang="ja-JP" dirty="0" smtClean="0"/>
              <a:t>       </a:t>
            </a:r>
            <a:r>
              <a:rPr lang="ja-JP" altLang="en-US" dirty="0" smtClean="0"/>
              <a:t>ます</a:t>
            </a:r>
            <a:r>
              <a:rPr lang="ja-JP" altLang="en-US" dirty="0"/>
              <a:t>。事務室窓口まで来てください。</a:t>
            </a:r>
            <a:endParaRPr lang="en-US" altLang="ja-JP" dirty="0"/>
          </a:p>
        </p:txBody>
      </p:sp>
      <p:sp>
        <p:nvSpPr>
          <p:cNvPr id="2" name="スライド番号プレースホルダー 1"/>
          <p:cNvSpPr>
            <a:spLocks noGrp="1"/>
          </p:cNvSpPr>
          <p:nvPr>
            <p:ph type="sldNum" sz="quarter" idx="12"/>
          </p:nvPr>
        </p:nvSpPr>
        <p:spPr>
          <a:xfrm>
            <a:off x="11430000" y="6368935"/>
            <a:ext cx="762000" cy="228600"/>
          </a:xfrm>
        </p:spPr>
        <p:txBody>
          <a:bodyPr/>
          <a:lstStyle/>
          <a:p>
            <a:pPr rtl="0"/>
            <a:fld id="{022B156B-59AE-415F-B24B-8756D48BB977}" type="slidenum">
              <a:rPr lang="en-US" altLang="ja-JP" sz="1600" smtClean="0"/>
              <a:t>14</a:t>
            </a:fld>
            <a:endParaRPr lang="en-US" altLang="ja-JP" dirty="0"/>
          </a:p>
        </p:txBody>
      </p:sp>
    </p:spTree>
    <p:extLst>
      <p:ext uri="{BB962C8B-B14F-4D97-AF65-F5344CB8AC3E}">
        <p14:creationId xmlns:p14="http://schemas.microsoft.com/office/powerpoint/2010/main" val="40390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864524" y="1271847"/>
            <a:ext cx="10656916" cy="4741730"/>
          </a:xfrm>
        </p:spPr>
        <p:txBody>
          <a:bodyPr/>
          <a:lstStyle/>
          <a:p>
            <a:pPr marL="0" indent="0">
              <a:buNone/>
            </a:pPr>
            <a:r>
              <a:rPr lang="ja-JP" altLang="en-US" dirty="0" smtClean="0"/>
              <a:t>９　</a:t>
            </a:r>
            <a:r>
              <a:rPr lang="en-US" altLang="ja-JP" dirty="0" err="1" smtClean="0"/>
              <a:t>iGUCA</a:t>
            </a:r>
            <a:r>
              <a:rPr lang="ja-JP" altLang="en-US" dirty="0" smtClean="0"/>
              <a:t>の紛失、再発行手続き</a:t>
            </a:r>
            <a:endParaRPr lang="en-US" altLang="ja-JP" dirty="0" smtClean="0"/>
          </a:p>
          <a:p>
            <a:pPr marL="0" indent="0">
              <a:buNone/>
            </a:pPr>
            <a:r>
              <a:rPr kumimoji="1" lang="ja-JP" altLang="en-US" dirty="0"/>
              <a:t>　</a:t>
            </a:r>
            <a:r>
              <a:rPr kumimoji="1" lang="ja-JP" altLang="en-US" dirty="0" smtClean="0"/>
              <a:t> </a:t>
            </a:r>
            <a:r>
              <a:rPr lang="ja-JP" altLang="en-US" dirty="0" smtClean="0"/>
              <a:t>①</a:t>
            </a:r>
            <a:r>
              <a:rPr kumimoji="1" lang="ja-JP" altLang="en-US" dirty="0" smtClean="0"/>
              <a:t>　岩手県</a:t>
            </a:r>
            <a:r>
              <a:rPr kumimoji="1" lang="ja-JP" altLang="en-US" dirty="0"/>
              <a:t>北自動車へ連絡し、指示を仰ぐ。　</a:t>
            </a:r>
            <a:r>
              <a:rPr kumimoji="1" lang="en-US" altLang="ja-JP" dirty="0"/>
              <a:t>019-641-1212</a:t>
            </a:r>
          </a:p>
          <a:p>
            <a:pPr marL="0" indent="0">
              <a:buNone/>
            </a:pPr>
            <a:r>
              <a:rPr lang="ja-JP" altLang="en-US" dirty="0" smtClean="0"/>
              <a:t>　 ②　岩手県</a:t>
            </a:r>
            <a:r>
              <a:rPr lang="ja-JP" altLang="en-US" dirty="0"/>
              <a:t>北自動車の営業所へ行き、手続きを行なう。</a:t>
            </a:r>
            <a:endParaRPr lang="en-US" altLang="ja-JP" dirty="0"/>
          </a:p>
          <a:p>
            <a:pPr marL="0" indent="0">
              <a:buNone/>
            </a:pPr>
            <a:r>
              <a:rPr kumimoji="1" lang="ja-JP" altLang="en-US" dirty="0" smtClean="0"/>
              <a:t>　 ③　再発行</a:t>
            </a:r>
            <a:r>
              <a:rPr kumimoji="1" lang="ja-JP" altLang="en-US" dirty="0"/>
              <a:t>には</a:t>
            </a:r>
            <a:r>
              <a:rPr kumimoji="1" lang="en-US" altLang="ja-JP" dirty="0"/>
              <a:t>500</a:t>
            </a:r>
            <a:r>
              <a:rPr kumimoji="1" lang="ja-JP" altLang="en-US" dirty="0"/>
              <a:t>円必要。ただし、カードが見つかり、返却するとその</a:t>
            </a:r>
            <a:r>
              <a:rPr kumimoji="1" lang="en-US" altLang="ja-JP" dirty="0"/>
              <a:t>500</a:t>
            </a:r>
            <a:r>
              <a:rPr kumimoji="1" lang="ja-JP" altLang="en-US" dirty="0" smtClean="0"/>
              <a:t>円は</a:t>
            </a:r>
            <a:endParaRPr lang="en-US" altLang="ja-JP" dirty="0"/>
          </a:p>
          <a:p>
            <a:pPr marL="0" indent="0">
              <a:buNone/>
            </a:pPr>
            <a:r>
              <a:rPr kumimoji="1" lang="ja-JP" altLang="en-US" dirty="0" smtClean="0"/>
              <a:t>　　　　返戻</a:t>
            </a:r>
            <a:r>
              <a:rPr kumimoji="1" lang="ja-JP" altLang="en-US" dirty="0"/>
              <a:t>される。</a:t>
            </a:r>
            <a:endParaRPr lang="en-US" altLang="ja-JP" dirty="0"/>
          </a:p>
          <a:p>
            <a:pPr marL="0" indent="0">
              <a:buNone/>
            </a:pPr>
            <a:r>
              <a:rPr lang="en-US" altLang="ja-JP" dirty="0" smtClean="0"/>
              <a:t>      ※</a:t>
            </a:r>
            <a:r>
              <a:rPr lang="ja-JP" altLang="en-US" dirty="0"/>
              <a:t>当日発行はできません。</a:t>
            </a:r>
            <a:endParaRPr kumimoji="1" lang="ja-JP" altLang="en-US" dirty="0"/>
          </a:p>
        </p:txBody>
      </p:sp>
      <p:sp>
        <p:nvSpPr>
          <p:cNvPr id="2" name="スライド番号プレースホルダー 1"/>
          <p:cNvSpPr>
            <a:spLocks noGrp="1"/>
          </p:cNvSpPr>
          <p:nvPr>
            <p:ph type="sldNum" sz="quarter" idx="12"/>
          </p:nvPr>
        </p:nvSpPr>
        <p:spPr>
          <a:xfrm>
            <a:off x="11430000" y="6343997"/>
            <a:ext cx="762000" cy="228600"/>
          </a:xfrm>
        </p:spPr>
        <p:txBody>
          <a:bodyPr/>
          <a:lstStyle/>
          <a:p>
            <a:pPr rtl="0"/>
            <a:fld id="{022B156B-59AE-415F-B24B-8756D48BB977}" type="slidenum">
              <a:rPr lang="en-US" altLang="ja-JP" sz="1600" smtClean="0"/>
              <a:t>15</a:t>
            </a:fld>
            <a:endParaRPr lang="en-US" altLang="ja-JP" sz="1600" dirty="0"/>
          </a:p>
        </p:txBody>
      </p:sp>
    </p:spTree>
    <p:extLst>
      <p:ext uri="{BB962C8B-B14F-4D97-AF65-F5344CB8AC3E}">
        <p14:creationId xmlns:p14="http://schemas.microsoft.com/office/powerpoint/2010/main" val="39445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714895" y="1088967"/>
            <a:ext cx="10921783" cy="4924610"/>
          </a:xfrm>
        </p:spPr>
        <p:txBody>
          <a:bodyPr>
            <a:normAutofit fontScale="92500"/>
          </a:bodyPr>
          <a:lstStyle/>
          <a:p>
            <a:pPr marL="0" indent="0">
              <a:buNone/>
            </a:pPr>
            <a:r>
              <a:rPr kumimoji="1" lang="en-US" altLang="ja-JP" sz="2800" dirty="0" smtClean="0"/>
              <a:t>10</a:t>
            </a:r>
            <a:r>
              <a:rPr kumimoji="1" lang="ja-JP" altLang="en-US" sz="2800" dirty="0" smtClean="0"/>
              <a:t>　</a:t>
            </a:r>
            <a:r>
              <a:rPr kumimoji="1" lang="en-US" altLang="ja-JP" sz="2800" dirty="0" smtClean="0"/>
              <a:t>IGUCA</a:t>
            </a:r>
            <a:r>
              <a:rPr kumimoji="1" lang="ja-JP" altLang="en-US" sz="2800" dirty="0" smtClean="0"/>
              <a:t>の活用について</a:t>
            </a:r>
            <a:endParaRPr kumimoji="1" lang="en-US" altLang="ja-JP" sz="2800" dirty="0" smtClean="0"/>
          </a:p>
          <a:p>
            <a:pPr marL="0" indent="0">
              <a:buNone/>
            </a:pPr>
            <a:r>
              <a:rPr lang="ja-JP" altLang="en-US" dirty="0" smtClean="0"/>
              <a:t>　　①　</a:t>
            </a:r>
            <a:r>
              <a:rPr kumimoji="1" lang="ja-JP" altLang="en-US" dirty="0" smtClean="0"/>
              <a:t>チャージ</a:t>
            </a:r>
            <a:r>
              <a:rPr kumimoji="1" lang="ja-JP" altLang="en-US" dirty="0"/>
              <a:t>をすることで、無料区間以外の路線に乗車した際の支払いに使う</a:t>
            </a:r>
            <a:r>
              <a:rPr kumimoji="1" lang="ja-JP" altLang="en-US" dirty="0" smtClean="0"/>
              <a:t>ことや、　　</a:t>
            </a:r>
            <a:endParaRPr kumimoji="1" lang="en-US" altLang="ja-JP" dirty="0" smtClean="0"/>
          </a:p>
          <a:p>
            <a:pPr marL="0" indent="0">
              <a:buNone/>
            </a:pPr>
            <a:r>
              <a:rPr lang="ja-JP" altLang="en-US" dirty="0"/>
              <a:t>　</a:t>
            </a:r>
            <a:r>
              <a:rPr lang="ja-JP" altLang="en-US" dirty="0" smtClean="0"/>
              <a:t>　　　 </a:t>
            </a:r>
            <a:r>
              <a:rPr kumimoji="1" lang="ja-JP" altLang="en-US" dirty="0" smtClean="0"/>
              <a:t>コンビニエンスストア</a:t>
            </a:r>
            <a:r>
              <a:rPr kumimoji="1" lang="ja-JP" altLang="en-US" dirty="0"/>
              <a:t>での支払いが</a:t>
            </a:r>
            <a:r>
              <a:rPr kumimoji="1" lang="ja-JP" altLang="en-US" dirty="0" smtClean="0"/>
              <a:t>できます。</a:t>
            </a:r>
            <a:endParaRPr kumimoji="1" lang="en-US" altLang="ja-JP" dirty="0"/>
          </a:p>
          <a:p>
            <a:pPr marL="0" indent="0">
              <a:buNone/>
            </a:pPr>
            <a:r>
              <a:rPr kumimoji="1" lang="ja-JP" altLang="en-US" dirty="0" smtClean="0"/>
              <a:t>　　②　卒業後</a:t>
            </a:r>
            <a:r>
              <a:rPr kumimoji="1" lang="ja-JP" altLang="en-US" dirty="0"/>
              <a:t>は無料定期の機能は失効します。しかし、チャージをして、</a:t>
            </a:r>
            <a:r>
              <a:rPr kumimoji="1" lang="en-US" altLang="ja-JP" dirty="0" err="1"/>
              <a:t>Suica</a:t>
            </a:r>
            <a:r>
              <a:rPr kumimoji="1" lang="ja-JP" altLang="en-US" dirty="0" err="1" smtClean="0"/>
              <a:t>のように</a:t>
            </a:r>
            <a:endParaRPr kumimoji="1" lang="en-US" altLang="ja-JP" dirty="0" smtClean="0"/>
          </a:p>
          <a:p>
            <a:pPr marL="0" indent="0">
              <a:buNone/>
            </a:pPr>
            <a:r>
              <a:rPr lang="ja-JP" altLang="en-US" dirty="0"/>
              <a:t>　</a:t>
            </a:r>
            <a:r>
              <a:rPr lang="ja-JP" altLang="en-US" dirty="0" smtClean="0"/>
              <a:t>　　   </a:t>
            </a:r>
            <a:r>
              <a:rPr kumimoji="1" lang="ja-JP" altLang="en-US" dirty="0" smtClean="0"/>
              <a:t>交通</a:t>
            </a:r>
            <a:r>
              <a:rPr kumimoji="1" lang="en-US" altLang="ja-JP" dirty="0"/>
              <a:t>IC</a:t>
            </a:r>
            <a:r>
              <a:rPr kumimoji="1" lang="ja-JP" altLang="en-US" dirty="0"/>
              <a:t>カードとして、また、コンビニエンスストアでの支払いに利用することが</a:t>
            </a:r>
            <a:r>
              <a:rPr kumimoji="1" lang="ja-JP" altLang="en-US" dirty="0" smtClean="0"/>
              <a:t>で</a:t>
            </a:r>
            <a:endParaRPr kumimoji="1" lang="en-US" altLang="ja-JP" dirty="0" smtClean="0"/>
          </a:p>
          <a:p>
            <a:pPr marL="0" indent="0">
              <a:buNone/>
            </a:pPr>
            <a:r>
              <a:rPr lang="ja-JP" altLang="en-US" dirty="0"/>
              <a:t>　</a:t>
            </a:r>
            <a:r>
              <a:rPr lang="ja-JP" altLang="en-US" dirty="0" smtClean="0"/>
              <a:t>　　   </a:t>
            </a:r>
            <a:r>
              <a:rPr kumimoji="1" lang="ja-JP" altLang="en-US" dirty="0" smtClean="0"/>
              <a:t>きます</a:t>
            </a:r>
            <a:r>
              <a:rPr kumimoji="1" lang="ja-JP" altLang="en-US" dirty="0"/>
              <a:t>。</a:t>
            </a:r>
            <a:endParaRPr kumimoji="1" lang="en-US" altLang="ja-JP" dirty="0"/>
          </a:p>
          <a:p>
            <a:pPr marL="0" indent="0">
              <a:buNone/>
            </a:pPr>
            <a:r>
              <a:rPr kumimoji="1" lang="ja-JP" altLang="en-US" dirty="0" smtClean="0"/>
              <a:t>　　</a:t>
            </a:r>
            <a:r>
              <a:rPr lang="ja-JP" altLang="en-US" dirty="0" smtClean="0"/>
              <a:t>③</a:t>
            </a:r>
            <a:r>
              <a:rPr kumimoji="1" lang="ja-JP" altLang="en-US" dirty="0" smtClean="0"/>
              <a:t>　利用</a:t>
            </a:r>
            <a:r>
              <a:rPr kumimoji="1" lang="ja-JP" altLang="en-US" dirty="0"/>
              <a:t>予定が無ければ、営業所へ返却をすることで、発行時に支払った</a:t>
            </a:r>
            <a:r>
              <a:rPr kumimoji="1" lang="en-US" altLang="ja-JP" dirty="0"/>
              <a:t>500</a:t>
            </a:r>
            <a:r>
              <a:rPr kumimoji="1" lang="ja-JP" altLang="en-US" dirty="0"/>
              <a:t>円</a:t>
            </a:r>
            <a:r>
              <a:rPr kumimoji="1" lang="ja-JP" altLang="en-US" dirty="0" smtClean="0"/>
              <a:t>を</a:t>
            </a:r>
            <a:endParaRPr kumimoji="1" lang="en-US" altLang="ja-JP" dirty="0" smtClean="0"/>
          </a:p>
          <a:p>
            <a:pPr marL="0" indent="0">
              <a:buNone/>
            </a:pPr>
            <a:r>
              <a:rPr lang="ja-JP" altLang="en-US" dirty="0"/>
              <a:t>　</a:t>
            </a:r>
            <a:r>
              <a:rPr lang="ja-JP" altLang="en-US" dirty="0" smtClean="0"/>
              <a:t>　　　 </a:t>
            </a:r>
            <a:r>
              <a:rPr kumimoji="1" lang="ja-JP" altLang="en-US" dirty="0" smtClean="0"/>
              <a:t>返戻</a:t>
            </a:r>
            <a:r>
              <a:rPr kumimoji="1" lang="ja-JP" altLang="en-US" dirty="0"/>
              <a:t>してもらうことができます。</a:t>
            </a:r>
          </a:p>
        </p:txBody>
      </p:sp>
      <p:sp>
        <p:nvSpPr>
          <p:cNvPr id="2" name="スライド番号プレースホルダー 1"/>
          <p:cNvSpPr>
            <a:spLocks noGrp="1"/>
          </p:cNvSpPr>
          <p:nvPr>
            <p:ph type="sldNum" sz="quarter" idx="12"/>
          </p:nvPr>
        </p:nvSpPr>
        <p:spPr>
          <a:xfrm>
            <a:off x="11430000" y="6360622"/>
            <a:ext cx="762000" cy="228600"/>
          </a:xfrm>
        </p:spPr>
        <p:txBody>
          <a:bodyPr/>
          <a:lstStyle/>
          <a:p>
            <a:pPr rtl="0"/>
            <a:fld id="{022B156B-59AE-415F-B24B-8756D48BB977}" type="slidenum">
              <a:rPr lang="en-US" altLang="ja-JP" sz="1600" smtClean="0"/>
              <a:t>16</a:t>
            </a:fld>
            <a:endParaRPr lang="en-US" altLang="ja-JP" sz="1600" dirty="0"/>
          </a:p>
        </p:txBody>
      </p:sp>
    </p:spTree>
    <p:extLst>
      <p:ext uri="{BB962C8B-B14F-4D97-AF65-F5344CB8AC3E}">
        <p14:creationId xmlns:p14="http://schemas.microsoft.com/office/powerpoint/2010/main" val="379733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Ⅳ</a:t>
            </a:r>
            <a:r>
              <a:rPr lang="ja-JP" altLang="en-US" dirty="0" smtClean="0"/>
              <a:t>　</a:t>
            </a:r>
            <a:r>
              <a:rPr kumimoji="1" lang="ja-JP" altLang="en-US" dirty="0" smtClean="0"/>
              <a:t>バス</a:t>
            </a:r>
            <a:r>
              <a:rPr kumimoji="1" lang="ja-JP" altLang="en-US" dirty="0"/>
              <a:t>に忘れ物をしたとき</a:t>
            </a:r>
          </a:p>
        </p:txBody>
      </p:sp>
      <p:sp>
        <p:nvSpPr>
          <p:cNvPr id="3" name="コンテンツ プレースホルダー 2"/>
          <p:cNvSpPr>
            <a:spLocks noGrp="1"/>
          </p:cNvSpPr>
          <p:nvPr>
            <p:ph sz="half" idx="1"/>
          </p:nvPr>
        </p:nvSpPr>
        <p:spPr>
          <a:xfrm>
            <a:off x="1040160" y="1812098"/>
            <a:ext cx="10333473" cy="4713962"/>
          </a:xfrm>
        </p:spPr>
        <p:txBody>
          <a:bodyPr/>
          <a:lstStyle/>
          <a:p>
            <a:pPr marL="0" indent="0">
              <a:buNone/>
            </a:pPr>
            <a:r>
              <a:rPr kumimoji="1" lang="ja-JP" altLang="en-US" dirty="0"/>
              <a:t>●</a:t>
            </a:r>
            <a:r>
              <a:rPr kumimoji="1" lang="en-US" altLang="ja-JP" dirty="0"/>
              <a:t>『</a:t>
            </a:r>
            <a:r>
              <a:rPr kumimoji="1" lang="ja-JP" altLang="en-US" dirty="0"/>
              <a:t>スクールバス</a:t>
            </a:r>
            <a:r>
              <a:rPr kumimoji="1" lang="en-US" altLang="ja-JP" dirty="0"/>
              <a:t>』</a:t>
            </a:r>
            <a:r>
              <a:rPr kumimoji="1" lang="ja-JP" altLang="en-US" dirty="0"/>
              <a:t>に忘れたとき</a:t>
            </a:r>
            <a:endParaRPr lang="en-US" altLang="ja-JP" dirty="0"/>
          </a:p>
          <a:p>
            <a:pPr marL="0" indent="0">
              <a:buNone/>
            </a:pPr>
            <a:r>
              <a:rPr kumimoji="1" lang="ja-JP" altLang="en-US" dirty="0"/>
              <a:t>　 高校事務室に連絡してください。</a:t>
            </a:r>
            <a:endParaRPr kumimoji="1" lang="en-US" altLang="ja-JP" dirty="0"/>
          </a:p>
          <a:p>
            <a:pPr marL="0" indent="0">
              <a:buNone/>
            </a:pPr>
            <a:r>
              <a:rPr lang="ja-JP" altLang="en-US" dirty="0"/>
              <a:t>　　</a:t>
            </a:r>
            <a:r>
              <a:rPr kumimoji="1" lang="ja-JP" altLang="en-US" dirty="0"/>
              <a:t>「乗った路線」「乗った時刻」「座った場所」「忘れたもの」を教えてください。</a:t>
            </a:r>
            <a:endParaRPr lang="en-US" altLang="ja-JP" dirty="0"/>
          </a:p>
          <a:p>
            <a:pPr marL="0" indent="0">
              <a:buNone/>
            </a:pPr>
            <a:r>
              <a:rPr kumimoji="1" lang="ja-JP" altLang="en-US" dirty="0"/>
              <a:t>●</a:t>
            </a:r>
            <a:r>
              <a:rPr kumimoji="1" lang="en-US" altLang="ja-JP" dirty="0"/>
              <a:t>『</a:t>
            </a:r>
            <a:r>
              <a:rPr kumimoji="1" lang="ja-JP" altLang="en-US" dirty="0"/>
              <a:t>盛岡大学線</a:t>
            </a:r>
            <a:r>
              <a:rPr kumimoji="1" lang="en-US" altLang="ja-JP" dirty="0"/>
              <a:t>』『</a:t>
            </a:r>
            <a:r>
              <a:rPr kumimoji="1" lang="ja-JP" altLang="en-US" dirty="0"/>
              <a:t>沼宮内線</a:t>
            </a:r>
            <a:r>
              <a:rPr kumimoji="1" lang="en-US" altLang="ja-JP" dirty="0"/>
              <a:t>』</a:t>
            </a:r>
            <a:r>
              <a:rPr kumimoji="1" lang="ja-JP" altLang="en-US" dirty="0"/>
              <a:t>に忘れたとき</a:t>
            </a:r>
            <a:endParaRPr kumimoji="1" lang="en-US" altLang="ja-JP" dirty="0"/>
          </a:p>
          <a:p>
            <a:pPr marL="0" indent="0">
              <a:buNone/>
            </a:pPr>
            <a:r>
              <a:rPr lang="ja-JP" altLang="en-US" dirty="0"/>
              <a:t>　 携帯電話を利用できる時間帯は岩手県北自動車へ、</a:t>
            </a:r>
            <a:endParaRPr lang="en-US" altLang="ja-JP" dirty="0"/>
          </a:p>
          <a:p>
            <a:pPr marL="0" indent="0">
              <a:buNone/>
            </a:pPr>
            <a:r>
              <a:rPr kumimoji="1" lang="ja-JP" altLang="en-US" dirty="0"/>
              <a:t>　</a:t>
            </a:r>
            <a:r>
              <a:rPr lang="ja-JP" altLang="en-US" dirty="0"/>
              <a:t> 校舎内で忘れものに気付いたときは、高校事務室に連絡してください。</a:t>
            </a:r>
            <a:endParaRPr lang="en-US" altLang="ja-JP" dirty="0"/>
          </a:p>
          <a:p>
            <a:pPr marL="0" indent="0">
              <a:buNone/>
            </a:pPr>
            <a:r>
              <a:rPr kumimoji="1" lang="ja-JP" altLang="en-US" dirty="0"/>
              <a:t>　</a:t>
            </a:r>
            <a:r>
              <a:rPr lang="ja-JP" altLang="en-US" dirty="0"/>
              <a:t> 「乗った路線」「乗った時刻」「座った場所」「忘れたもの」を教えてください。</a:t>
            </a:r>
            <a:endParaRPr lang="en-US" altLang="ja-JP" dirty="0"/>
          </a:p>
          <a:p>
            <a:pPr marL="0" indent="0">
              <a:buNone/>
            </a:pPr>
            <a:endParaRPr kumimoji="1" lang="en-US" altLang="ja-JP" dirty="0"/>
          </a:p>
        </p:txBody>
      </p:sp>
      <p:sp>
        <p:nvSpPr>
          <p:cNvPr id="5" name="スライド番号プレースホルダー 4"/>
          <p:cNvSpPr>
            <a:spLocks noGrp="1"/>
          </p:cNvSpPr>
          <p:nvPr>
            <p:ph type="sldNum" sz="quarter" idx="12"/>
          </p:nvPr>
        </p:nvSpPr>
        <p:spPr>
          <a:xfrm>
            <a:off x="11430000" y="6411760"/>
            <a:ext cx="762000" cy="228600"/>
          </a:xfrm>
        </p:spPr>
        <p:txBody>
          <a:bodyPr/>
          <a:lstStyle/>
          <a:p>
            <a:pPr rtl="0"/>
            <a:fld id="{022B156B-59AE-415F-B24B-8756D48BB977}" type="slidenum">
              <a:rPr lang="en-US" altLang="ja-JP" sz="1600" smtClean="0"/>
              <a:t>17</a:t>
            </a:fld>
            <a:endParaRPr lang="en-US" altLang="ja-JP" sz="1600" dirty="0"/>
          </a:p>
        </p:txBody>
      </p:sp>
    </p:spTree>
    <p:extLst>
      <p:ext uri="{BB962C8B-B14F-4D97-AF65-F5344CB8AC3E}">
        <p14:creationId xmlns:p14="http://schemas.microsoft.com/office/powerpoint/2010/main" val="19090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各連絡先</a:t>
            </a:r>
            <a:endParaRPr kumimoji="1" lang="ja-JP" altLang="en-US" sz="2800" dirty="0"/>
          </a:p>
        </p:txBody>
      </p:sp>
      <p:sp>
        <p:nvSpPr>
          <p:cNvPr id="5" name="コンテンツ プレースホルダー 2"/>
          <p:cNvSpPr>
            <a:spLocks noGrp="1"/>
          </p:cNvSpPr>
          <p:nvPr>
            <p:ph sz="half" idx="1"/>
          </p:nvPr>
        </p:nvSpPr>
        <p:spPr>
          <a:xfrm>
            <a:off x="1429789" y="1820488"/>
            <a:ext cx="8543059" cy="4201276"/>
          </a:xfrm>
        </p:spPr>
        <p:txBody>
          <a:bodyPr>
            <a:normAutofit/>
          </a:bodyPr>
          <a:lstStyle/>
          <a:p>
            <a:pPr marL="0" indent="0">
              <a:buNone/>
            </a:pPr>
            <a:r>
              <a:rPr kumimoji="1" lang="ja-JP" altLang="en-US" dirty="0"/>
              <a:t>●スクールバス</a:t>
            </a:r>
            <a:endParaRPr lang="en-US" altLang="ja-JP" dirty="0"/>
          </a:p>
          <a:p>
            <a:pPr marL="0" indent="0">
              <a:buNone/>
            </a:pPr>
            <a:r>
              <a:rPr kumimoji="1" lang="ja-JP" altLang="en-US" dirty="0"/>
              <a:t>　 盛岡大学附属高校事務室　</a:t>
            </a:r>
            <a:r>
              <a:rPr kumimoji="1" lang="en-US" altLang="ja-JP" dirty="0"/>
              <a:t>019-641-1121</a:t>
            </a:r>
          </a:p>
          <a:p>
            <a:pPr marL="0" indent="0">
              <a:buNone/>
            </a:pPr>
            <a:r>
              <a:rPr lang="ja-JP" altLang="en-US" dirty="0"/>
              <a:t>　 　　　　　　　　　　　　　　　　　 窓口は　</a:t>
            </a:r>
            <a:r>
              <a:rPr lang="en-US" altLang="ja-JP" dirty="0"/>
              <a:t>8</a:t>
            </a:r>
            <a:r>
              <a:rPr lang="ja-JP" altLang="en-US" dirty="0"/>
              <a:t>：</a:t>
            </a:r>
            <a:r>
              <a:rPr lang="en-US" altLang="ja-JP" dirty="0"/>
              <a:t>15</a:t>
            </a:r>
            <a:r>
              <a:rPr lang="ja-JP" altLang="en-US" dirty="0"/>
              <a:t>　～　</a:t>
            </a:r>
            <a:r>
              <a:rPr lang="en-US" altLang="ja-JP" dirty="0"/>
              <a:t>16</a:t>
            </a:r>
            <a:r>
              <a:rPr lang="ja-JP" altLang="en-US" dirty="0"/>
              <a:t>：</a:t>
            </a:r>
            <a:r>
              <a:rPr lang="en-US" altLang="ja-JP" dirty="0"/>
              <a:t>45</a:t>
            </a:r>
          </a:p>
          <a:p>
            <a:pPr marL="0" indent="0">
              <a:buNone/>
            </a:pPr>
            <a:r>
              <a:rPr kumimoji="1" lang="ja-JP" altLang="en-US" dirty="0"/>
              <a:t>●盛岡大学線</a:t>
            </a:r>
            <a:r>
              <a:rPr lang="ja-JP" altLang="en-US" dirty="0"/>
              <a:t>・沼宮内線</a:t>
            </a:r>
            <a:endParaRPr lang="en-US" altLang="ja-JP" dirty="0"/>
          </a:p>
          <a:p>
            <a:pPr marL="0" indent="0">
              <a:buNone/>
            </a:pPr>
            <a:r>
              <a:rPr lang="ja-JP" altLang="en-US" dirty="0"/>
              <a:t>　 岩手県北自動車インフォメーション　</a:t>
            </a:r>
            <a:r>
              <a:rPr lang="en-US" altLang="ja-JP" dirty="0"/>
              <a:t>019-641-1212</a:t>
            </a:r>
          </a:p>
          <a:p>
            <a:pPr marL="0" indent="0">
              <a:buNone/>
            </a:pPr>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a:xfrm>
            <a:off x="11430000" y="6343997"/>
            <a:ext cx="762000" cy="228600"/>
          </a:xfrm>
        </p:spPr>
        <p:txBody>
          <a:bodyPr/>
          <a:lstStyle/>
          <a:p>
            <a:pPr rtl="0"/>
            <a:fld id="{022B156B-59AE-415F-B24B-8756D48BB977}" type="slidenum">
              <a:rPr lang="en-US" altLang="ja-JP" sz="1600" smtClean="0"/>
              <a:t>18</a:t>
            </a:fld>
            <a:endParaRPr lang="en-US" altLang="ja-JP" dirty="0"/>
          </a:p>
        </p:txBody>
      </p:sp>
    </p:spTree>
    <p:extLst>
      <p:ext uri="{BB962C8B-B14F-4D97-AF65-F5344CB8AC3E}">
        <p14:creationId xmlns:p14="http://schemas.microsoft.com/office/powerpoint/2010/main" val="27510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1683" y="714894"/>
            <a:ext cx="7776557" cy="586048"/>
          </a:xfrm>
        </p:spPr>
        <p:txBody>
          <a:bodyPr>
            <a:normAutofit/>
          </a:bodyPr>
          <a:lstStyle/>
          <a:p>
            <a:r>
              <a:rPr lang="en-US" altLang="ja-JP" dirty="0"/>
              <a:t>Ⅴ</a:t>
            </a:r>
            <a:r>
              <a:rPr lang="ja-JP" altLang="en-US" dirty="0" smtClean="0"/>
              <a:t>　バスロケーションシステムについて</a:t>
            </a:r>
            <a:endParaRPr kumimoji="1" lang="ja-JP" altLang="en-US" dirty="0"/>
          </a:p>
        </p:txBody>
      </p:sp>
      <p:sp>
        <p:nvSpPr>
          <p:cNvPr id="4" name="コンテンツ プレースホルダー 2">
            <a:extLst>
              <a:ext uri="{FF2B5EF4-FFF2-40B4-BE49-F238E27FC236}">
                <a16:creationId xmlns:a16="http://schemas.microsoft.com/office/drawing/2014/main" id="{9041A733-F029-77EA-6A4E-0E0F42C3386E}"/>
              </a:ext>
            </a:extLst>
          </p:cNvPr>
          <p:cNvSpPr>
            <a:spLocks noGrp="1"/>
          </p:cNvSpPr>
          <p:nvPr>
            <p:ph idx="1"/>
          </p:nvPr>
        </p:nvSpPr>
        <p:spPr>
          <a:xfrm>
            <a:off x="748145" y="1608323"/>
            <a:ext cx="10756468" cy="4229100"/>
          </a:xfrm>
        </p:spPr>
        <p:txBody>
          <a:bodyPr>
            <a:normAutofit fontScale="70000" lnSpcReduction="20000"/>
          </a:bodyPr>
          <a:lstStyle/>
          <a:p>
            <a:pPr marL="0" indent="0">
              <a:buNone/>
            </a:pPr>
            <a:endParaRPr kumimoji="1" lang="en-US" altLang="ja-JP" dirty="0" smtClean="0">
              <a:solidFill>
                <a:schemeClr val="tx1"/>
              </a:solidFill>
              <a:hlinkClick r:id="rId2">
                <a:extLst>
                  <a:ext uri="{A12FA001-AC4F-418D-AE19-62706E023703}">
                    <ahyp:hlinkClr xmlns="" xmlns:ahyp="http://schemas.microsoft.com/office/drawing/2018/hyperlinkcolor" val="tx"/>
                  </a:ext>
                </a:extLst>
              </a:hlinkClick>
            </a:endParaRPr>
          </a:p>
          <a:p>
            <a:pPr marL="0" indent="0">
              <a:buNone/>
            </a:pPr>
            <a:r>
              <a:rPr lang="ja-JP" altLang="en-US" dirty="0" smtClean="0"/>
              <a:t>　　　　　乗りたいバス（路線バス）が今どこにいるか確認できます</a:t>
            </a:r>
            <a:endParaRPr lang="en-US" altLang="ja-JP" dirty="0" smtClean="0"/>
          </a:p>
          <a:p>
            <a:pPr marL="0" indent="0">
              <a:buNone/>
            </a:pPr>
            <a:r>
              <a:rPr lang="ja-JP" altLang="en-US" dirty="0" smtClean="0"/>
              <a:t>　　　</a:t>
            </a:r>
            <a:r>
              <a:rPr lang="en-US" altLang="ja-JP" dirty="0" smtClean="0"/>
              <a:t>【</a:t>
            </a:r>
            <a:r>
              <a:rPr lang="ja-JP" altLang="en-US" dirty="0" smtClean="0"/>
              <a:t>岩手県北バス</a:t>
            </a:r>
            <a:r>
              <a:rPr lang="en-US" altLang="ja-JP" dirty="0" smtClean="0"/>
              <a:t>〈</a:t>
            </a:r>
            <a:r>
              <a:rPr lang="ja-JP" altLang="en-US" dirty="0" smtClean="0"/>
              <a:t>盛岡大学線・沼宮内線</a:t>
            </a:r>
            <a:r>
              <a:rPr lang="en-US" altLang="ja-JP" dirty="0" smtClean="0"/>
              <a:t>〉】</a:t>
            </a:r>
            <a:r>
              <a:rPr lang="ja-JP" altLang="en-US" dirty="0" smtClean="0"/>
              <a:t>　</a:t>
            </a:r>
            <a:r>
              <a:rPr lang="en-US" altLang="ja-JP" u="sng" dirty="0" smtClean="0">
                <a:hlinkClick r:id="rId2"/>
              </a:rPr>
              <a:t>https</a:t>
            </a:r>
            <a:r>
              <a:rPr lang="en-US" altLang="ja-JP" u="sng" dirty="0">
                <a:hlinkClick r:id="rId2"/>
              </a:rPr>
              <a:t>://mc.bus-vision.jp/iwate-kenpokubus/view/searchStop.html</a:t>
            </a:r>
            <a:r>
              <a:rPr kumimoji="1" lang="ja-JP" altLang="en-US" dirty="0" smtClean="0">
                <a:solidFill>
                  <a:schemeClr val="tx1"/>
                </a:solidFill>
              </a:rPr>
              <a:t>　</a:t>
            </a:r>
            <a:endParaRPr kumimoji="1" lang="en-US" altLang="ja-JP" dirty="0" smtClean="0">
              <a:solidFill>
                <a:schemeClr val="tx1"/>
              </a:solidFill>
            </a:endParaRPr>
          </a:p>
          <a:p>
            <a:pPr marL="0" indent="0">
              <a:buNone/>
            </a:pPr>
            <a:r>
              <a:rPr kumimoji="1" lang="ja-JP" altLang="en-US" dirty="0" smtClean="0">
                <a:solidFill>
                  <a:schemeClr val="tx1"/>
                </a:solidFill>
              </a:rPr>
              <a:t>　　</a:t>
            </a:r>
            <a:r>
              <a:rPr kumimoji="1" lang="ja-JP" altLang="en-US" dirty="0">
                <a:solidFill>
                  <a:schemeClr val="tx1"/>
                </a:solidFill>
              </a:rPr>
              <a:t>　</a:t>
            </a:r>
            <a:r>
              <a:rPr kumimoji="1" lang="en-US" altLang="ja-JP" dirty="0" smtClean="0">
                <a:solidFill>
                  <a:schemeClr val="tx1"/>
                </a:solidFill>
              </a:rPr>
              <a:t>【</a:t>
            </a:r>
            <a:r>
              <a:rPr lang="ja-JP" altLang="en-US" dirty="0" smtClean="0"/>
              <a:t>スクールバス</a:t>
            </a:r>
            <a:r>
              <a:rPr lang="en-US" altLang="ja-JP" dirty="0" smtClean="0"/>
              <a:t>〈</a:t>
            </a:r>
            <a:r>
              <a:rPr lang="ja-JP" altLang="en-US" dirty="0" smtClean="0"/>
              <a:t>滝沢線・松園線</a:t>
            </a:r>
            <a:r>
              <a:rPr lang="en-US" altLang="ja-JP" dirty="0" smtClean="0"/>
              <a:t>〉】</a:t>
            </a:r>
            <a:r>
              <a:rPr lang="ja-JP" altLang="en-US" dirty="0"/>
              <a:t>　</a:t>
            </a:r>
            <a:r>
              <a:rPr lang="en-US" altLang="ja-JP" dirty="0">
                <a:hlinkClick r:id="rId3"/>
              </a:rPr>
              <a:t>https://mc.bus-vision.jp/morioka</a:t>
            </a:r>
            <a:r>
              <a:rPr lang="ja-JP" altLang="en-US" dirty="0"/>
              <a:t>　</a:t>
            </a:r>
            <a:endParaRPr kumimoji="1" lang="en-US" altLang="ja-JP" dirty="0" smtClean="0">
              <a:solidFill>
                <a:schemeClr val="tx1"/>
              </a:solidFill>
            </a:endParaRPr>
          </a:p>
          <a:p>
            <a:pPr marL="0" indent="0">
              <a:buNone/>
            </a:pPr>
            <a:r>
              <a:rPr lang="ja-JP" altLang="en-US" dirty="0" smtClean="0"/>
              <a:t>　　　　</a:t>
            </a:r>
            <a:endParaRPr lang="en-US" altLang="ja-JP" dirty="0"/>
          </a:p>
          <a:p>
            <a:pPr marL="0" indent="0">
              <a:buNone/>
            </a:pPr>
            <a:r>
              <a:rPr lang="ja-JP" altLang="en-US" dirty="0" smtClean="0"/>
              <a:t>　　　　　①</a:t>
            </a:r>
            <a:r>
              <a:rPr lang="ja-JP" altLang="en-US" dirty="0">
                <a:solidFill>
                  <a:schemeClr val="tx1"/>
                </a:solidFill>
              </a:rPr>
              <a:t>岩手県</a:t>
            </a:r>
            <a:r>
              <a:rPr lang="ja-JP" altLang="en-US" dirty="0" smtClean="0">
                <a:solidFill>
                  <a:schemeClr val="tx1"/>
                </a:solidFill>
              </a:rPr>
              <a:t>北自動車　バスロケーションシステム</a:t>
            </a:r>
            <a:r>
              <a:rPr lang="ja-JP" altLang="en-US" dirty="0">
                <a:solidFill>
                  <a:schemeClr val="tx1"/>
                </a:solidFill>
              </a:rPr>
              <a:t>で検索</a:t>
            </a:r>
            <a:endParaRPr lang="en-US" altLang="ja-JP" dirty="0">
              <a:solidFill>
                <a:schemeClr val="tx1"/>
              </a:solidFill>
            </a:endParaRPr>
          </a:p>
          <a:p>
            <a:pPr marL="0" indent="0">
              <a:buNone/>
            </a:pPr>
            <a:r>
              <a:rPr lang="ja-JP" altLang="en-US" dirty="0" smtClean="0"/>
              <a:t>　　　　　②</a:t>
            </a:r>
            <a:r>
              <a:rPr lang="ja-JP" altLang="en-US" dirty="0">
                <a:solidFill>
                  <a:schemeClr val="tx1"/>
                </a:solidFill>
              </a:rPr>
              <a:t>乗降指定・車両指定・最寄りバス停・指定停留所から検索します。</a:t>
            </a:r>
            <a:endParaRPr lang="en-US" altLang="ja-JP" dirty="0">
              <a:solidFill>
                <a:schemeClr val="tx1"/>
              </a:solidFill>
            </a:endParaRPr>
          </a:p>
          <a:p>
            <a:pPr marL="0" indent="0">
              <a:buNone/>
            </a:pPr>
            <a:r>
              <a:rPr lang="ja-JP" altLang="en-US" dirty="0" smtClean="0"/>
              <a:t>　　　　　③</a:t>
            </a:r>
            <a:r>
              <a:rPr lang="ja-JP" altLang="en-US" dirty="0">
                <a:solidFill>
                  <a:schemeClr val="tx1"/>
                </a:solidFill>
              </a:rPr>
              <a:t>乗車停留所、降車停留所を入力し検索ボタンを押します。</a:t>
            </a:r>
            <a:endParaRPr lang="en-US" altLang="ja-JP" dirty="0">
              <a:solidFill>
                <a:schemeClr val="tx1"/>
              </a:solidFill>
            </a:endParaRPr>
          </a:p>
          <a:p>
            <a:pPr marL="0" indent="0">
              <a:buNone/>
            </a:pPr>
            <a:r>
              <a:rPr lang="ja-JP" altLang="en-US" dirty="0" smtClean="0"/>
              <a:t>　　　　　④</a:t>
            </a:r>
            <a:r>
              <a:rPr kumimoji="1" lang="ja-JP" altLang="en-US" dirty="0" smtClean="0">
                <a:solidFill>
                  <a:schemeClr val="tx1"/>
                </a:solidFill>
              </a:rPr>
              <a:t>バス</a:t>
            </a:r>
            <a:r>
              <a:rPr kumimoji="1" lang="ja-JP" altLang="en-US" dirty="0">
                <a:solidFill>
                  <a:schemeClr val="tx1"/>
                </a:solidFill>
              </a:rPr>
              <a:t>接近情報を押すと現在地を見ることができます</a:t>
            </a:r>
            <a:r>
              <a:rPr kumimoji="1" lang="ja-JP" altLang="en-US" dirty="0" smtClean="0">
                <a:solidFill>
                  <a:schemeClr val="tx1"/>
                </a:solidFill>
              </a:rPr>
              <a:t>。</a:t>
            </a:r>
            <a:endParaRPr kumimoji="1" lang="en-US" altLang="ja-JP" dirty="0" smtClean="0">
              <a:solidFill>
                <a:schemeClr val="tx1"/>
              </a:solidFill>
            </a:endParaRPr>
          </a:p>
          <a:p>
            <a:pPr marL="0" indent="0">
              <a:buNone/>
            </a:pPr>
            <a:r>
              <a:rPr lang="ja-JP" altLang="en-US" dirty="0"/>
              <a:t>　</a:t>
            </a:r>
            <a:r>
              <a:rPr lang="ja-JP" altLang="en-US" dirty="0" smtClean="0"/>
              <a:t>　　　　⑤青山・みたけ線、仙北線はバス会社が異なる為検索できません。</a:t>
            </a:r>
            <a:endParaRPr kumimoji="1" lang="en-US" altLang="ja-JP" dirty="0">
              <a:solidFill>
                <a:schemeClr val="tx1"/>
              </a:solidFill>
            </a:endParaRPr>
          </a:p>
        </p:txBody>
      </p:sp>
      <p:sp>
        <p:nvSpPr>
          <p:cNvPr id="5" name="スライド番号プレースホルダー 4"/>
          <p:cNvSpPr>
            <a:spLocks noGrp="1"/>
          </p:cNvSpPr>
          <p:nvPr>
            <p:ph type="sldNum" sz="quarter" idx="12"/>
          </p:nvPr>
        </p:nvSpPr>
        <p:spPr>
          <a:xfrm>
            <a:off x="11430000" y="6302434"/>
            <a:ext cx="762000" cy="228600"/>
          </a:xfrm>
        </p:spPr>
        <p:txBody>
          <a:bodyPr/>
          <a:lstStyle/>
          <a:p>
            <a:pPr rtl="0"/>
            <a:fld id="{022B156B-59AE-415F-B24B-8756D48BB977}" type="slidenum">
              <a:rPr lang="en-US" altLang="ja-JP" sz="1600" smtClean="0"/>
              <a:t>19</a:t>
            </a:fld>
            <a:endParaRPr lang="ja-JP" altLang="en-US" dirty="0"/>
          </a:p>
        </p:txBody>
      </p:sp>
    </p:spTree>
    <p:extLst>
      <p:ext uri="{BB962C8B-B14F-4D97-AF65-F5344CB8AC3E}">
        <p14:creationId xmlns:p14="http://schemas.microsoft.com/office/powerpoint/2010/main" val="297768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581891" y="263236"/>
            <a:ext cx="10058402" cy="1219200"/>
          </a:xfrm>
        </p:spPr>
        <p:txBody>
          <a:bodyPr rtlCol="0"/>
          <a:lstStyle/>
          <a:p>
            <a:pPr rtl="0"/>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バスの概要</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4" name="コンテンツ プレースホルダー 13"/>
          <p:cNvSpPr>
            <a:spLocks noGrp="1"/>
          </p:cNvSpPr>
          <p:nvPr>
            <p:ph idx="1"/>
          </p:nvPr>
        </p:nvSpPr>
        <p:spPr>
          <a:xfrm>
            <a:off x="581891" y="1961804"/>
            <a:ext cx="10906298" cy="4131425"/>
          </a:xfrm>
        </p:spPr>
        <p:txBody>
          <a:bodyPr rtlCol="0">
            <a:normAutofit/>
          </a:bodyPr>
          <a:lstStyle/>
          <a:p>
            <a:pPr marL="0" indent="0" rtl="0">
              <a:buNone/>
            </a:pP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Ⅰ</a:t>
            </a:r>
            <a:r>
              <a:rPr lang="ja-JP" altLang="en-US" dirty="0">
                <a:sym typeface="ＭＳ Ｐゴシック" panose="020B0600070205080204" pitchFamily="50" charset="-128"/>
              </a:rPr>
              <a:t> </a:t>
            </a:r>
            <a:r>
              <a:rPr lang="ja-JP" altLang="en-US" dirty="0" smtClean="0">
                <a:sym typeface="ＭＳ Ｐゴシック" panose="020B0600070205080204" pitchFamily="50" charset="-128"/>
              </a:rPr>
              <a:t>スクールバス（乗車料金無料）</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0" indent="0" rtl="0">
              <a:buNone/>
            </a:pPr>
            <a:r>
              <a:rPr lang="en-US" altLang="ja-JP" dirty="0" smtClean="0">
                <a:sym typeface="ＭＳ Ｐゴシック" panose="020B0600070205080204" pitchFamily="50" charset="-128"/>
              </a:rPr>
              <a:t>Ⅱ</a:t>
            </a:r>
            <a:r>
              <a:rPr lang="ja-JP" altLang="en-US" dirty="0">
                <a:sym typeface="ＭＳ Ｐゴシック" panose="020B0600070205080204" pitchFamily="50" charset="-128"/>
              </a:rPr>
              <a:t> </a:t>
            </a:r>
            <a:r>
              <a:rPr lang="ja-JP" altLang="en-US" dirty="0" smtClean="0">
                <a:sym typeface="ＭＳ Ｐゴシック" panose="020B0600070205080204" pitchFamily="50" charset="-128"/>
              </a:rPr>
              <a:t>岩手県北バスの路線バス無料利用</a:t>
            </a:r>
            <a:r>
              <a:rPr lang="en-US" altLang="ja-JP" dirty="0" smtClean="0">
                <a:sym typeface="ＭＳ Ｐゴシック" panose="020B0600070205080204" pitchFamily="50" charset="-128"/>
              </a:rPr>
              <a:t>『</a:t>
            </a:r>
            <a:r>
              <a:rPr lang="ja-JP" altLang="en-US" dirty="0" smtClean="0">
                <a:sym typeface="ＭＳ Ｐゴシック" panose="020B0600070205080204" pitchFamily="50" charset="-128"/>
              </a:rPr>
              <a:t>盛岡バスセンター</a:t>
            </a:r>
            <a:r>
              <a:rPr lang="ja-JP" altLang="en-US" dirty="0">
                <a:sym typeface="ＭＳ Ｐゴシック" panose="020B0600070205080204" pitchFamily="50" charset="-128"/>
              </a:rPr>
              <a:t>～</a:t>
            </a:r>
            <a:r>
              <a:rPr lang="ja-JP" altLang="en-US" dirty="0" smtClean="0">
                <a:sym typeface="ＭＳ Ｐゴシック" panose="020B0600070205080204" pitchFamily="50" charset="-128"/>
              </a:rPr>
              <a:t>農業研究センター間</a:t>
            </a:r>
            <a:r>
              <a:rPr lang="en-US" altLang="ja-JP" dirty="0" smtClean="0">
                <a:sym typeface="ＭＳ Ｐゴシック" panose="020B0600070205080204" pitchFamily="50" charset="-128"/>
              </a:rPr>
              <a:t>』</a:t>
            </a:r>
            <a:endParaRPr lang="en-US" altLang="ja-JP" dirty="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　　（附属高校生専用　</a:t>
            </a:r>
            <a:r>
              <a:rPr lang="en-US" altLang="ja-JP" dirty="0" err="1">
                <a:sym typeface="ＭＳ Ｐゴシック" panose="020B0600070205080204" pitchFamily="50" charset="-128"/>
              </a:rPr>
              <a:t>i</a:t>
            </a:r>
            <a:r>
              <a:rPr lang="en-US" altLang="ja-JP" dirty="0" err="1" smtClean="0">
                <a:sym typeface="ＭＳ Ｐゴシック" panose="020B0600070205080204" pitchFamily="50" charset="-128"/>
              </a:rPr>
              <a:t>GUCA</a:t>
            </a:r>
            <a:r>
              <a:rPr lang="ja-JP" altLang="en-US" dirty="0" smtClean="0">
                <a:sym typeface="ＭＳ Ｐゴシック" panose="020B0600070205080204" pitchFamily="50" charset="-128"/>
              </a:rPr>
              <a:t>カードが必要です）　　　　　</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0" indent="0" rtl="0">
              <a:buNone/>
            </a:pPr>
            <a:r>
              <a:rPr lang="en-US" altLang="ja-JP" dirty="0" smtClean="0">
                <a:sym typeface="ＭＳ Ｐゴシック" panose="020B0600070205080204" pitchFamily="50" charset="-128"/>
              </a:rPr>
              <a:t>Ⅲ</a:t>
            </a:r>
            <a:r>
              <a:rPr lang="ja-JP" altLang="en-US" dirty="0" smtClean="0">
                <a:sym typeface="ＭＳ Ｐゴシック" panose="020B0600070205080204" pitchFamily="50" charset="-128"/>
              </a:rPr>
              <a:t>　</a:t>
            </a:r>
            <a:r>
              <a:rPr lang="en-US" altLang="ja-JP" dirty="0" err="1" smtClean="0">
                <a:sym typeface="ＭＳ Ｐゴシック" panose="020B0600070205080204" pitchFamily="50" charset="-128"/>
              </a:rPr>
              <a:t>iGUCA</a:t>
            </a:r>
            <a:r>
              <a:rPr lang="ja-JP" altLang="en-US" dirty="0" smtClean="0">
                <a:sym typeface="ＭＳ Ｐゴシック" panose="020B0600070205080204" pitchFamily="50" charset="-128"/>
              </a:rPr>
              <a:t>について</a:t>
            </a:r>
            <a:endParaRPr lang="en-US" altLang="ja-JP" dirty="0" smtClean="0">
              <a:sym typeface="ＭＳ Ｐゴシック" panose="020B0600070205080204" pitchFamily="50" charset="-128"/>
            </a:endParaRPr>
          </a:p>
          <a:p>
            <a:pPr marL="0" indent="0" rtl="0">
              <a:buNone/>
            </a:pPr>
            <a:r>
              <a:rPr lang="en-US" altLang="ja-JP" dirty="0">
                <a:sym typeface="ＭＳ Ｐゴシック" panose="020B0600070205080204" pitchFamily="50" charset="-128"/>
              </a:rPr>
              <a:t>Ⅳ</a:t>
            </a:r>
            <a:r>
              <a:rPr lang="ja-JP" altLang="en-US" dirty="0" smtClean="0">
                <a:sym typeface="ＭＳ Ｐゴシック" panose="020B0600070205080204" pitchFamily="50" charset="-128"/>
              </a:rPr>
              <a:t> バスに忘れ物をしたとき</a:t>
            </a:r>
            <a:endParaRPr lang="en-US" altLang="ja-JP" dirty="0" smtClean="0">
              <a:sym typeface="ＭＳ Ｐゴシック" panose="020B0600070205080204" pitchFamily="50" charset="-128"/>
            </a:endParaRPr>
          </a:p>
          <a:p>
            <a:pPr marL="0" indent="0" rtl="0">
              <a:buNone/>
            </a:pPr>
            <a:r>
              <a:rPr lang="en-US" altLang="ja-JP" dirty="0" smtClean="0">
                <a:sym typeface="ＭＳ Ｐゴシック" panose="020B0600070205080204" pitchFamily="50" charset="-128"/>
              </a:rPr>
              <a:t>Ⅴ</a:t>
            </a:r>
            <a:r>
              <a:rPr lang="ja-JP" altLang="en-US" dirty="0" smtClean="0">
                <a:sym typeface="ＭＳ Ｐゴシック" panose="020B0600070205080204" pitchFamily="50" charset="-128"/>
              </a:rPr>
              <a:t> バスロケーションシステムについて</a:t>
            </a:r>
            <a:endParaRPr lang="en-US" altLang="ja-JP" dirty="0" smtClean="0">
              <a:sym typeface="ＭＳ Ｐゴシック" panose="020B0600070205080204" pitchFamily="50" charset="-128"/>
            </a:endParaRPr>
          </a:p>
          <a:p>
            <a:pPr marL="0" indent="0" rtl="0">
              <a:buNone/>
            </a:pPr>
            <a:endParaRPr lang="en-US" altLang="ja-JP" dirty="0">
              <a:sym typeface="ＭＳ Ｐゴシック" panose="020B0600070205080204" pitchFamily="50" charset="-128"/>
            </a:endParaRPr>
          </a:p>
          <a:p>
            <a:pPr rtl="0"/>
            <a:endParaRPr lang="ja-JP" altLang="en-US" u="sng"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11430000" y="6458297"/>
            <a:ext cx="762000" cy="228600"/>
          </a:xfrm>
        </p:spPr>
        <p:txBody>
          <a:bodyPr/>
          <a:lstStyle/>
          <a:p>
            <a:pPr rtl="0"/>
            <a:fld id="{022B156B-59AE-415F-B24B-8756D48BB977}" type="slidenum">
              <a:rPr lang="en-US" altLang="ja-JP" sz="1600" smtClean="0"/>
              <a:t>2</a:t>
            </a:fld>
            <a:endParaRPr lang="ja-JP" altLang="en-US" sz="16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8">
            <a:extLst>
              <a:ext uri="{FF2B5EF4-FFF2-40B4-BE49-F238E27FC236}">
                <a16:creationId xmlns:a16="http://schemas.microsoft.com/office/drawing/2014/main" id="{CABE3919-B212-EA18-FBA8-906CD44F0EC6}"/>
              </a:ext>
            </a:extLst>
          </p:cNvPr>
          <p:cNvPicPr>
            <a:picLocks noGrp="1" noChangeAspect="1"/>
          </p:cNvPicPr>
          <p:nvPr>
            <p:ph idx="1"/>
          </p:nvPr>
        </p:nvPicPr>
        <p:blipFill rotWithShape="1">
          <a:blip r:embed="rId2"/>
          <a:srcRect t="7017" r="2399" b="18101"/>
          <a:stretch/>
        </p:blipFill>
        <p:spPr>
          <a:xfrm>
            <a:off x="1194681" y="927449"/>
            <a:ext cx="9799463" cy="5092352"/>
          </a:xfrm>
        </p:spPr>
      </p:pic>
      <p:sp>
        <p:nvSpPr>
          <p:cNvPr id="3" name="スライド番号プレースホルダー 2"/>
          <p:cNvSpPr>
            <a:spLocks noGrp="1"/>
          </p:cNvSpPr>
          <p:nvPr>
            <p:ph type="sldNum" sz="quarter" idx="12"/>
          </p:nvPr>
        </p:nvSpPr>
        <p:spPr>
          <a:xfrm>
            <a:off x="11430000" y="6343998"/>
            <a:ext cx="762000" cy="228600"/>
          </a:xfrm>
        </p:spPr>
        <p:txBody>
          <a:bodyPr/>
          <a:lstStyle/>
          <a:p>
            <a:pPr rtl="0"/>
            <a:fld id="{022B156B-59AE-415F-B24B-8756D48BB977}" type="slidenum">
              <a:rPr lang="en-US" altLang="ja-JP" sz="1600" smtClean="0"/>
              <a:t>20</a:t>
            </a:fld>
            <a:endParaRPr lang="ja-JP" altLang="en-US" sz="1600" dirty="0"/>
          </a:p>
        </p:txBody>
      </p:sp>
    </p:spTree>
    <p:extLst>
      <p:ext uri="{BB962C8B-B14F-4D97-AF65-F5344CB8AC3E}">
        <p14:creationId xmlns:p14="http://schemas.microsoft.com/office/powerpoint/2010/main" val="27707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6">
            <a:extLst>
              <a:ext uri="{FF2B5EF4-FFF2-40B4-BE49-F238E27FC236}">
                <a16:creationId xmlns:a16="http://schemas.microsoft.com/office/drawing/2014/main" id="{F410B4D4-7687-A032-938E-84A1C66DAA62}"/>
              </a:ext>
            </a:extLst>
          </p:cNvPr>
          <p:cNvPicPr>
            <a:picLocks noGrp="1" noChangeAspect="1"/>
          </p:cNvPicPr>
          <p:nvPr>
            <p:ph idx="1"/>
          </p:nvPr>
        </p:nvPicPr>
        <p:blipFill rotWithShape="1">
          <a:blip r:embed="rId2"/>
          <a:srcRect t="6175" r="4033" b="14316"/>
          <a:stretch/>
        </p:blipFill>
        <p:spPr>
          <a:xfrm>
            <a:off x="1557076" y="764088"/>
            <a:ext cx="9074674" cy="5217612"/>
          </a:xfrm>
        </p:spPr>
      </p:pic>
      <p:sp>
        <p:nvSpPr>
          <p:cNvPr id="3" name="スライド番号プレースホルダー 2"/>
          <p:cNvSpPr>
            <a:spLocks noGrp="1"/>
          </p:cNvSpPr>
          <p:nvPr>
            <p:ph type="sldNum" sz="quarter" idx="12"/>
          </p:nvPr>
        </p:nvSpPr>
        <p:spPr>
          <a:xfrm>
            <a:off x="11430000" y="6319059"/>
            <a:ext cx="762000" cy="228600"/>
          </a:xfrm>
        </p:spPr>
        <p:txBody>
          <a:bodyPr/>
          <a:lstStyle/>
          <a:p>
            <a:pPr rtl="0"/>
            <a:fld id="{022B156B-59AE-415F-B24B-8756D48BB977}" type="slidenum">
              <a:rPr lang="en-US" altLang="ja-JP" sz="1600" smtClean="0"/>
              <a:t>21</a:t>
            </a:fld>
            <a:endParaRPr lang="ja-JP" altLang="en-US" dirty="0"/>
          </a:p>
        </p:txBody>
      </p:sp>
    </p:spTree>
    <p:extLst>
      <p:ext uri="{BB962C8B-B14F-4D97-AF65-F5344CB8AC3E}">
        <p14:creationId xmlns:p14="http://schemas.microsoft.com/office/powerpoint/2010/main" val="137130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427968" y="767068"/>
            <a:ext cx="9703766" cy="5458368"/>
          </a:xfrm>
          <a:prstGeom prst="rect">
            <a:avLst/>
          </a:prstGeom>
        </p:spPr>
      </p:pic>
      <p:sp>
        <p:nvSpPr>
          <p:cNvPr id="3" name="スライド番号プレースホルダー 2"/>
          <p:cNvSpPr>
            <a:spLocks noGrp="1"/>
          </p:cNvSpPr>
          <p:nvPr>
            <p:ph type="sldNum" sz="quarter" idx="12"/>
          </p:nvPr>
        </p:nvSpPr>
        <p:spPr>
          <a:xfrm>
            <a:off x="11430000" y="6225436"/>
            <a:ext cx="762000" cy="228600"/>
          </a:xfrm>
        </p:spPr>
        <p:txBody>
          <a:bodyPr/>
          <a:lstStyle/>
          <a:p>
            <a:pPr rtl="0"/>
            <a:fld id="{022B156B-59AE-415F-B24B-8756D48BB977}" type="slidenum">
              <a:rPr lang="en-US" altLang="ja-JP" sz="1600" smtClean="0"/>
              <a:t>22</a:t>
            </a:fld>
            <a:endParaRPr lang="ja-JP" altLang="en-US" sz="1600" dirty="0"/>
          </a:p>
        </p:txBody>
      </p:sp>
    </p:spTree>
    <p:extLst>
      <p:ext uri="{BB962C8B-B14F-4D97-AF65-F5344CB8AC3E}">
        <p14:creationId xmlns:p14="http://schemas.microsoft.com/office/powerpoint/2010/main" val="4651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県北バスのスクールバスロケーションシステム</a:t>
            </a:r>
          </a:p>
        </p:txBody>
      </p:sp>
      <p:pic>
        <p:nvPicPr>
          <p:cNvPr id="6" name="コンテンツ プレースホルダー 5"/>
          <p:cNvPicPr>
            <a:picLocks noGrp="1" noChangeAspect="1"/>
          </p:cNvPicPr>
          <p:nvPr>
            <p:ph idx="1"/>
          </p:nvPr>
        </p:nvPicPr>
        <p:blipFill rotWithShape="1">
          <a:blip r:embed="rId2"/>
          <a:srcRect t="6716" r="638" b="3849"/>
          <a:stretch/>
        </p:blipFill>
        <p:spPr>
          <a:xfrm>
            <a:off x="6289169" y="3125585"/>
            <a:ext cx="4991202" cy="2527069"/>
          </a:xfrm>
          <a:prstGeom prst="rect">
            <a:avLst/>
          </a:prstGeom>
        </p:spPr>
      </p:pic>
      <p:pic>
        <p:nvPicPr>
          <p:cNvPr id="7" name="図 6"/>
          <p:cNvPicPr>
            <a:picLocks noChangeAspect="1"/>
          </p:cNvPicPr>
          <p:nvPr/>
        </p:nvPicPr>
        <p:blipFill rotWithShape="1">
          <a:blip r:embed="rId3"/>
          <a:srcRect t="6610" b="3651"/>
          <a:stretch/>
        </p:blipFill>
        <p:spPr>
          <a:xfrm>
            <a:off x="1065212" y="3128658"/>
            <a:ext cx="5000105" cy="2523996"/>
          </a:xfrm>
          <a:prstGeom prst="rect">
            <a:avLst/>
          </a:prstGeom>
        </p:spPr>
      </p:pic>
      <p:sp>
        <p:nvSpPr>
          <p:cNvPr id="8" name="テキスト ボックス 7"/>
          <p:cNvSpPr txBox="1"/>
          <p:nvPr/>
        </p:nvSpPr>
        <p:spPr>
          <a:xfrm>
            <a:off x="1065212" y="1951304"/>
            <a:ext cx="10331537" cy="646331"/>
          </a:xfrm>
          <a:prstGeom prst="rect">
            <a:avLst/>
          </a:prstGeom>
          <a:noFill/>
        </p:spPr>
        <p:txBody>
          <a:bodyPr wrap="square" rtlCol="0">
            <a:spAutoFit/>
          </a:bodyPr>
          <a:lstStyle/>
          <a:p>
            <a:r>
              <a:rPr lang="ja-JP" altLang="en-US" dirty="0" smtClean="0">
                <a:latin typeface="ＭＳ Ｐゴシック" panose="020B0600070205080204" pitchFamily="50" charset="-128"/>
                <a:ea typeface="ＭＳ Ｐゴシック" panose="020B0600070205080204" pitchFamily="50" charset="-128"/>
              </a:rPr>
              <a:t>スクールバスも　</a:t>
            </a:r>
            <a:r>
              <a:rPr lang="en-US" altLang="ja-JP" dirty="0" smtClean="0">
                <a:latin typeface="ＭＳ Ｐゴシック" panose="020B0600070205080204" pitchFamily="50" charset="-128"/>
                <a:ea typeface="ＭＳ Ｐゴシック" panose="020B0600070205080204" pitchFamily="50" charset="-128"/>
                <a:hlinkClick r:id="rId4"/>
              </a:rPr>
              <a:t>https</a:t>
            </a:r>
            <a:r>
              <a:rPr lang="en-US" altLang="ja-JP" dirty="0">
                <a:latin typeface="ＭＳ Ｐゴシック" panose="020B0600070205080204" pitchFamily="50" charset="-128"/>
                <a:ea typeface="ＭＳ Ｐゴシック" panose="020B0600070205080204" pitchFamily="50" charset="-128"/>
                <a:hlinkClick r:id="rId4"/>
              </a:rPr>
              <a:t>://</a:t>
            </a:r>
            <a:r>
              <a:rPr lang="en-US" altLang="ja-JP" dirty="0" smtClean="0">
                <a:latin typeface="ＭＳ Ｐゴシック" panose="020B0600070205080204" pitchFamily="50" charset="-128"/>
                <a:ea typeface="ＭＳ Ｐゴシック" panose="020B0600070205080204" pitchFamily="50" charset="-128"/>
                <a:hlinkClick r:id="rId4"/>
              </a:rPr>
              <a:t>mc.bus-vision.jp/morioka</a:t>
            </a:r>
            <a:r>
              <a:rPr lang="ja-JP" altLang="en-US" dirty="0" smtClean="0">
                <a:latin typeface="ＭＳ Ｐゴシック" panose="020B0600070205080204" pitchFamily="50" charset="-128"/>
                <a:ea typeface="ＭＳ Ｐゴシック" panose="020B0600070205080204" pitchFamily="50" charset="-128"/>
              </a:rPr>
              <a:t>　から位置情報を確認することができます。</a:t>
            </a:r>
            <a:endParaRPr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検索方法</a:t>
            </a:r>
            <a:r>
              <a:rPr kumimoji="1" lang="ja-JP" altLang="en-US" dirty="0" smtClean="0">
                <a:latin typeface="ＭＳ Ｐゴシック" panose="020B0600070205080204" pitchFamily="50" charset="-128"/>
                <a:ea typeface="ＭＳ Ｐゴシック" panose="020B0600070205080204" pitchFamily="50" charset="-128"/>
              </a:rPr>
              <a:t>は路線バスと同じです。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11430000" y="6277495"/>
            <a:ext cx="762000" cy="228600"/>
          </a:xfrm>
        </p:spPr>
        <p:txBody>
          <a:bodyPr/>
          <a:lstStyle/>
          <a:p>
            <a:pPr rtl="0"/>
            <a:fld id="{022B156B-59AE-415F-B24B-8756D48BB977}" type="slidenum">
              <a:rPr lang="en-US" altLang="ja-JP" sz="1600" smtClean="0"/>
              <a:t>23</a:t>
            </a:fld>
            <a:endParaRPr lang="ja-JP" altLang="en-US" dirty="0"/>
          </a:p>
        </p:txBody>
      </p:sp>
    </p:spTree>
    <p:extLst>
      <p:ext uri="{BB962C8B-B14F-4D97-AF65-F5344CB8AC3E}">
        <p14:creationId xmlns:p14="http://schemas.microsoft.com/office/powerpoint/2010/main" val="16470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a:xfrm>
            <a:off x="399011" y="346363"/>
            <a:ext cx="11032174" cy="1219200"/>
          </a:xfrm>
        </p:spPr>
        <p:txBody>
          <a:bodyPr>
            <a:normAutofit fontScale="90000"/>
          </a:bodyPr>
          <a:lstStyle/>
          <a:p>
            <a:r>
              <a:rPr kumimoji="1" lang="en-US" altLang="ja-JP" dirty="0" smtClean="0"/>
              <a:t>Ⅰ</a:t>
            </a:r>
            <a:r>
              <a:rPr lang="ja-JP" altLang="en-US" dirty="0"/>
              <a:t>　</a:t>
            </a:r>
            <a:r>
              <a:rPr kumimoji="1" lang="ja-JP" altLang="en-US" dirty="0" smtClean="0"/>
              <a:t>スクールバス（乗車料金無料）</a:t>
            </a:r>
            <a:r>
              <a:rPr kumimoji="1" lang="en-US" altLang="ja-JP" dirty="0" smtClean="0"/>
              <a:t/>
            </a:r>
            <a:br>
              <a:rPr kumimoji="1" lang="en-US" altLang="ja-JP" dirty="0" smtClean="0"/>
            </a:br>
            <a:r>
              <a:rPr lang="ja-JP" altLang="en-US" dirty="0"/>
              <a:t>　</a:t>
            </a:r>
            <a:r>
              <a:rPr lang="ja-JP" altLang="en-US" dirty="0" smtClean="0"/>
              <a:t>路線は青山・みたけ線、滝沢線、松園線、仙北線の４路線です</a:t>
            </a:r>
            <a:endParaRPr kumimoji="1" lang="ja-JP" altLang="en-US" dirty="0"/>
          </a:p>
        </p:txBody>
      </p:sp>
      <p:sp>
        <p:nvSpPr>
          <p:cNvPr id="16" name="コンテンツ プレースホルダー 15"/>
          <p:cNvSpPr>
            <a:spLocks noGrp="1"/>
          </p:cNvSpPr>
          <p:nvPr>
            <p:ph idx="1"/>
          </p:nvPr>
        </p:nvSpPr>
        <p:spPr>
          <a:xfrm>
            <a:off x="399011" y="1752600"/>
            <a:ext cx="11032174" cy="4229100"/>
          </a:xfrm>
        </p:spPr>
        <p:txBody>
          <a:bodyPr>
            <a:normAutofit/>
          </a:bodyPr>
          <a:lstStyle/>
          <a:p>
            <a:pPr marL="0" indent="0">
              <a:buNone/>
            </a:pPr>
            <a:r>
              <a:rPr kumimoji="1" lang="ja-JP" altLang="en-US" dirty="0" smtClean="0"/>
              <a:t>　　１</a:t>
            </a:r>
            <a:r>
              <a:rPr lang="ja-JP" altLang="en-US" dirty="0"/>
              <a:t>　</a:t>
            </a:r>
            <a:r>
              <a:rPr lang="ja-JP" altLang="en-US" dirty="0" smtClean="0"/>
              <a:t>乗車する際は身分証明書を</a:t>
            </a:r>
            <a:r>
              <a:rPr kumimoji="1" lang="ja-JP" altLang="en-US" dirty="0" smtClean="0"/>
              <a:t>携帯してください。　 </a:t>
            </a:r>
            <a:endParaRPr kumimoji="1" lang="en-US" altLang="ja-JP" dirty="0" smtClean="0"/>
          </a:p>
          <a:p>
            <a:pPr marL="0" indent="0">
              <a:buNone/>
            </a:pPr>
            <a:r>
              <a:rPr lang="ja-JP" altLang="en-US" dirty="0"/>
              <a:t>　</a:t>
            </a:r>
            <a:r>
              <a:rPr lang="ja-JP" altLang="en-US" dirty="0" smtClean="0"/>
              <a:t>　　　</a:t>
            </a:r>
            <a:r>
              <a:rPr kumimoji="1" lang="ja-JP" altLang="en-US" dirty="0" smtClean="0"/>
              <a:t>（</a:t>
            </a:r>
            <a:r>
              <a:rPr lang="en-US" altLang="ja-JP" dirty="0" err="1"/>
              <a:t>i</a:t>
            </a:r>
            <a:r>
              <a:rPr kumimoji="1" lang="en-US" altLang="ja-JP" dirty="0" err="1" smtClean="0"/>
              <a:t>GUCA</a:t>
            </a:r>
            <a:r>
              <a:rPr kumimoji="1" lang="ja-JP" altLang="en-US" dirty="0" smtClean="0"/>
              <a:t>カードは必要ありません）</a:t>
            </a:r>
            <a:endParaRPr kumimoji="1" lang="en-US" altLang="ja-JP" dirty="0" smtClean="0"/>
          </a:p>
          <a:p>
            <a:pPr marL="0" indent="0">
              <a:buNone/>
            </a:pPr>
            <a:r>
              <a:rPr lang="ja-JP" altLang="en-US" dirty="0" smtClean="0"/>
              <a:t>　　２</a:t>
            </a:r>
            <a:r>
              <a:rPr lang="ja-JP" altLang="en-US" dirty="0"/>
              <a:t>　</a:t>
            </a:r>
            <a:r>
              <a:rPr lang="ja-JP" altLang="en-US" dirty="0" smtClean="0"/>
              <a:t>スクールバスの運行日時は、盛岡大学の講義開講日時に合わせてあります。</a:t>
            </a:r>
            <a:endParaRPr lang="en-US" altLang="ja-JP" dirty="0" smtClean="0"/>
          </a:p>
          <a:p>
            <a:pPr marL="0" indent="0">
              <a:buNone/>
            </a:pPr>
            <a:r>
              <a:rPr lang="ja-JP" altLang="en-US" dirty="0" smtClean="0"/>
              <a:t> 　　</a:t>
            </a:r>
            <a:r>
              <a:rPr lang="ja-JP" altLang="en-US" dirty="0"/>
              <a:t>　</a:t>
            </a:r>
            <a:r>
              <a:rPr lang="ja-JP" altLang="en-US" dirty="0" smtClean="0"/>
              <a:t> 大学の長期休暇中（高校は普通授業日）にあたる８月・９月・２月・３月には、</a:t>
            </a:r>
            <a:endParaRPr lang="en-US" altLang="ja-JP" dirty="0" smtClean="0"/>
          </a:p>
          <a:p>
            <a:pPr marL="0" indent="0">
              <a:buNone/>
            </a:pPr>
            <a:r>
              <a:rPr lang="en-US" altLang="ja-JP" dirty="0"/>
              <a:t> </a:t>
            </a:r>
            <a:r>
              <a:rPr lang="en-US" altLang="ja-JP" dirty="0" smtClean="0"/>
              <a:t>  </a:t>
            </a:r>
            <a:r>
              <a:rPr lang="ja-JP" altLang="en-US" dirty="0" smtClean="0"/>
              <a:t>　 　減便、経路を一部変更して運行します。</a:t>
            </a:r>
            <a:endParaRPr lang="en-US" altLang="ja-JP" dirty="0" smtClean="0"/>
          </a:p>
          <a:p>
            <a:pPr marL="0" indent="0">
              <a:buNone/>
            </a:pPr>
            <a:r>
              <a:rPr kumimoji="1" lang="ja-JP" altLang="en-US" dirty="0" smtClean="0"/>
              <a:t>　　３</a:t>
            </a:r>
            <a:r>
              <a:rPr lang="ja-JP" altLang="en-US" dirty="0"/>
              <a:t>　</a:t>
            </a:r>
            <a:r>
              <a:rPr kumimoji="1" lang="ja-JP" altLang="en-US" dirty="0" smtClean="0"/>
              <a:t>時刻表は、その都度高校</a:t>
            </a:r>
            <a:r>
              <a:rPr kumimoji="1" lang="en-US" altLang="ja-JP" dirty="0" smtClean="0"/>
              <a:t>HP</a:t>
            </a:r>
            <a:r>
              <a:rPr kumimoji="1" lang="ja-JP" altLang="en-US" dirty="0" smtClean="0"/>
              <a:t>や掲示板でお知らせします。確認してください。　　　</a:t>
            </a:r>
            <a:endParaRPr kumimoji="1" lang="en-US" altLang="ja-JP" dirty="0" smtClean="0"/>
          </a:p>
          <a:p>
            <a:pPr marL="0" indent="0">
              <a:buNone/>
            </a:pPr>
            <a:r>
              <a:rPr lang="ja-JP" altLang="en-US" dirty="0" smtClean="0"/>
              <a:t>　　４</a:t>
            </a:r>
            <a:r>
              <a:rPr lang="ja-JP" altLang="en-US" dirty="0"/>
              <a:t>　</a:t>
            </a:r>
            <a:r>
              <a:rPr lang="ja-JP" altLang="en-US" dirty="0" smtClean="0"/>
              <a:t>バスを待つ際は、近隣の迷惑にならないよう注意してください。</a:t>
            </a:r>
            <a:r>
              <a:rPr kumimoji="1" lang="ja-JP" altLang="en-US" dirty="0" smtClean="0"/>
              <a:t>　　　　　　　　</a:t>
            </a:r>
            <a:endParaRPr kumimoji="1" lang="en-US" altLang="ja-JP" dirty="0" smtClean="0"/>
          </a:p>
        </p:txBody>
      </p:sp>
      <p:sp>
        <p:nvSpPr>
          <p:cNvPr id="3" name="スライド番号プレースホルダー 2"/>
          <p:cNvSpPr>
            <a:spLocks noGrp="1"/>
          </p:cNvSpPr>
          <p:nvPr>
            <p:ph type="sldNum" sz="quarter" idx="12"/>
          </p:nvPr>
        </p:nvSpPr>
        <p:spPr>
          <a:xfrm>
            <a:off x="11414560" y="6410500"/>
            <a:ext cx="762000" cy="228600"/>
          </a:xfrm>
        </p:spPr>
        <p:txBody>
          <a:bodyPr/>
          <a:lstStyle/>
          <a:p>
            <a:pPr rtl="0"/>
            <a:fld id="{022B156B-59AE-415F-B24B-8756D48BB977}" type="slidenum">
              <a:rPr lang="en-US" altLang="ja-JP" sz="1600" smtClean="0"/>
              <a:t>3</a:t>
            </a:fld>
            <a:endParaRPr lang="ja-JP" altLang="en-US" sz="2800"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スクールバスの路線と時刻表（往路）</a:t>
            </a:r>
          </a:p>
        </p:txBody>
      </p:sp>
      <p:sp>
        <p:nvSpPr>
          <p:cNvPr id="4" name="スライド番号プレースホルダー 3"/>
          <p:cNvSpPr>
            <a:spLocks noGrp="1"/>
          </p:cNvSpPr>
          <p:nvPr>
            <p:ph type="sldNum" sz="quarter" idx="12"/>
          </p:nvPr>
        </p:nvSpPr>
        <p:spPr>
          <a:xfrm>
            <a:off x="11430000" y="6460375"/>
            <a:ext cx="762000" cy="228600"/>
          </a:xfrm>
        </p:spPr>
        <p:txBody>
          <a:bodyPr/>
          <a:lstStyle/>
          <a:p>
            <a:pPr rtl="0"/>
            <a:fld id="{022B156B-59AE-415F-B24B-8756D48BB977}" type="slidenum">
              <a:rPr lang="en-US" altLang="ja-JP" sz="1600" smtClean="0"/>
              <a:t>4</a:t>
            </a:fld>
            <a:endParaRPr lang="ja-JP" altLang="en-US" sz="1600"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212" y="1778924"/>
            <a:ext cx="10058402" cy="4369464"/>
          </a:xfr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9890" y="187159"/>
            <a:ext cx="10058402" cy="1219200"/>
          </a:xfrm>
        </p:spPr>
        <p:txBody>
          <a:bodyPr rtlCol="0">
            <a:normAutofit/>
          </a:bodyPr>
          <a:lstStyle/>
          <a:p>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スクールバスの路線と時刻表（復路</a:t>
            </a:r>
            <a:r>
              <a:rPr lang="ja-JP" altLang="en-US" dirty="0">
                <a:sym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11430000" y="6452062"/>
            <a:ext cx="762000" cy="228600"/>
          </a:xfrm>
        </p:spPr>
        <p:txBody>
          <a:bodyPr/>
          <a:lstStyle/>
          <a:p>
            <a:pPr rtl="0"/>
            <a:fld id="{022B156B-59AE-415F-B24B-8756D48BB977}" type="slidenum">
              <a:rPr lang="en-US" altLang="ja-JP" sz="1600" smtClean="0"/>
              <a:t>5</a:t>
            </a:fld>
            <a:endParaRPr lang="ja-JP" altLang="en-US" sz="1600"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207" y="1521229"/>
            <a:ext cx="10507288" cy="4460471"/>
          </a:xfrm>
        </p:spPr>
      </p:pic>
    </p:spTree>
    <p:extLst>
      <p:ext uri="{BB962C8B-B14F-4D97-AF65-F5344CB8AC3E}">
        <p14:creationId xmlns:p14="http://schemas.microsoft.com/office/powerpoint/2010/main" val="5325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24" y="473824"/>
            <a:ext cx="11313621" cy="1512917"/>
          </a:xfrm>
        </p:spPr>
        <p:txBody>
          <a:bodyPr>
            <a:normAutofit fontScale="90000"/>
          </a:bodyPr>
          <a:lstStyle/>
          <a:p>
            <a:r>
              <a:rPr lang="en-US" altLang="ja-JP" dirty="0"/>
              <a:t/>
            </a:r>
            <a:br>
              <a:rPr lang="en-US" altLang="ja-JP" dirty="0"/>
            </a:br>
            <a:r>
              <a:rPr lang="ja-JP" altLang="en-US" dirty="0" smtClean="0"/>
              <a:t>　路線、乗車区間をスマートフォン等で確認することができます</a:t>
            </a:r>
            <a:r>
              <a:rPr lang="en-US" altLang="ja-JP" dirty="0" smtClean="0"/>
              <a:t/>
            </a:r>
            <a:br>
              <a:rPr lang="en-US" altLang="ja-JP" dirty="0" smtClean="0"/>
            </a:br>
            <a:r>
              <a:rPr lang="ja-JP" altLang="en-US" dirty="0"/>
              <a:t>　</a:t>
            </a:r>
            <a:r>
              <a:rPr kumimoji="1" lang="en-US" altLang="ja-JP" dirty="0" smtClean="0"/>
              <a:t>QR</a:t>
            </a:r>
            <a:r>
              <a:rPr kumimoji="1" lang="ja-JP" altLang="en-US" dirty="0"/>
              <a:t>コードから路線、乗降場所を確認できます</a:t>
            </a:r>
          </a:p>
        </p:txBody>
      </p:sp>
      <p:pic>
        <p:nvPicPr>
          <p:cNvPr id="6" name="コンテンツ プレースホルダー 5"/>
          <p:cNvPicPr>
            <a:picLocks noGrp="1" noChangeAspect="1"/>
          </p:cNvPicPr>
          <p:nvPr>
            <p:ph sz="half" idx="2"/>
          </p:nvPr>
        </p:nvPicPr>
        <p:blipFill>
          <a:blip r:embed="rId2"/>
          <a:stretch>
            <a:fillRect/>
          </a:stretch>
        </p:blipFill>
        <p:spPr>
          <a:xfrm>
            <a:off x="5210830" y="2141951"/>
            <a:ext cx="5536504" cy="3770334"/>
          </a:xfrm>
          <a:prstGeom prst="rect">
            <a:avLst/>
          </a:prstGeom>
        </p:spPr>
      </p:pic>
      <p:pic>
        <p:nvPicPr>
          <p:cNvPr id="5" name="コンテンツ プレースホルダー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02438" y="2243347"/>
            <a:ext cx="3352381" cy="3352381"/>
          </a:xfrm>
          <a:prstGeom prst="rect">
            <a:avLst/>
          </a:prstGeom>
          <a:noFill/>
          <a:ln>
            <a:noFill/>
          </a:ln>
        </p:spPr>
      </p:pic>
      <p:sp>
        <p:nvSpPr>
          <p:cNvPr id="4" name="スライド番号プレースホルダー 3"/>
          <p:cNvSpPr>
            <a:spLocks noGrp="1"/>
          </p:cNvSpPr>
          <p:nvPr>
            <p:ph type="sldNum" sz="quarter" idx="12"/>
          </p:nvPr>
        </p:nvSpPr>
        <p:spPr>
          <a:xfrm>
            <a:off x="11430000" y="6277496"/>
            <a:ext cx="762000" cy="228600"/>
          </a:xfrm>
        </p:spPr>
        <p:txBody>
          <a:bodyPr/>
          <a:lstStyle/>
          <a:p>
            <a:pPr rtl="0"/>
            <a:fld id="{022B156B-59AE-415F-B24B-8756D48BB977}" type="slidenum">
              <a:rPr lang="en-US" altLang="ja-JP" sz="1600" smtClean="0"/>
              <a:t>6</a:t>
            </a:fld>
            <a:endParaRPr lang="en-US" altLang="ja-JP" sz="1600" dirty="0"/>
          </a:p>
        </p:txBody>
      </p:sp>
    </p:spTree>
    <p:extLst>
      <p:ext uri="{BB962C8B-B14F-4D97-AF65-F5344CB8AC3E}">
        <p14:creationId xmlns:p14="http://schemas.microsoft.com/office/powerpoint/2010/main" val="18110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573579" y="359391"/>
            <a:ext cx="9883832" cy="1253278"/>
          </a:xfrm>
        </p:spPr>
        <p:txBody>
          <a:bodyPr rtlCol="0">
            <a:normAutofit/>
          </a:bodyPr>
          <a:lstStyle/>
          <a:p>
            <a:pPr rtl="0"/>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Ⅱ</a:t>
            </a:r>
            <a:r>
              <a:rPr lang="ja-JP" altLang="en-US" dirty="0">
                <a:sym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岩手県北バスの路線バスの無料利用</a:t>
            </a: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b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en-US" altLang="ja-JP" dirty="0" smtClean="0">
                <a:sym typeface="ＭＳ Ｐゴシック" panose="020B0600070205080204" pitchFamily="50" charset="-128"/>
              </a:rPr>
              <a:t>『</a:t>
            </a:r>
            <a:r>
              <a:rPr lang="ja-JP" altLang="en-US" dirty="0" smtClean="0">
                <a:sym typeface="ＭＳ Ｐゴシック" panose="020B0600070205080204" pitchFamily="50" charset="-128"/>
              </a:rPr>
              <a:t>盛岡バスセンター</a:t>
            </a:r>
            <a:r>
              <a:rPr lang="ja-JP" altLang="en-US" dirty="0">
                <a:sym typeface="ＭＳ Ｐゴシック" panose="020B0600070205080204" pitchFamily="50" charset="-128"/>
              </a:rPr>
              <a:t>～</a:t>
            </a:r>
            <a:r>
              <a:rPr lang="ja-JP" altLang="en-US" dirty="0" smtClean="0">
                <a:sym typeface="ＭＳ Ｐゴシック" panose="020B0600070205080204" pitchFamily="50" charset="-128"/>
              </a:rPr>
              <a:t>農業研究センター</a:t>
            </a:r>
            <a:r>
              <a:rPr lang="en-US" altLang="ja-JP" dirty="0" smtClean="0">
                <a:sym typeface="ＭＳ Ｐゴシック" panose="020B0600070205080204" pitchFamily="50" charset="-128"/>
              </a:rPr>
              <a:t>』</a:t>
            </a:r>
            <a:r>
              <a:rPr lang="ja-JP" altLang="en-US" dirty="0">
                <a:sym typeface="ＭＳ Ｐゴシック" panose="020B0600070205080204" pitchFamily="50" charset="-128"/>
              </a:rPr>
              <a:t>間</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4" name="コンテンツ プレースホルダー 13"/>
          <p:cNvSpPr>
            <a:spLocks noGrp="1"/>
          </p:cNvSpPr>
          <p:nvPr>
            <p:ph idx="1"/>
          </p:nvPr>
        </p:nvSpPr>
        <p:spPr>
          <a:xfrm>
            <a:off x="1065211" y="1878677"/>
            <a:ext cx="10194191" cy="4491644"/>
          </a:xfrm>
        </p:spPr>
        <p:txBody>
          <a:bodyPr rtlCol="0">
            <a:normAutofit lnSpcReduction="10000"/>
          </a:bodyPr>
          <a:lstStyle/>
          <a:p>
            <a:pPr marL="0" indent="0" rtl="0">
              <a:buNone/>
            </a:pP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１　岩手県北バスの</a:t>
            </a: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と</a:t>
            </a: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沼宮内線</a:t>
            </a:r>
            <a:r>
              <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rPr>
              <a:t>に無料乗車できます。</a:t>
            </a:r>
            <a:endParaRPr lang="en-US" altLang="ja-JP" dirty="0" smtClean="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２　高校生の無料区間は、盛岡バスセンターから農業研究センター</a:t>
            </a:r>
            <a:endParaRPr lang="en-US" altLang="ja-JP" dirty="0" smtClean="0">
              <a:sym typeface="ＭＳ Ｐゴシック" panose="020B0600070205080204" pitchFamily="50" charset="-128"/>
            </a:endParaRPr>
          </a:p>
          <a:p>
            <a:pPr marL="0" indent="0" rtl="0">
              <a:buNone/>
            </a:pPr>
            <a:r>
              <a:rPr lang="ja-JP" altLang="en-US" dirty="0">
                <a:sym typeface="ＭＳ Ｐゴシック" panose="020B0600070205080204" pitchFamily="50" charset="-128"/>
              </a:rPr>
              <a:t>　</a:t>
            </a:r>
            <a:r>
              <a:rPr lang="ja-JP" altLang="en-US" dirty="0" smtClean="0">
                <a:sym typeface="ＭＳ Ｐゴシック" panose="020B0600070205080204" pitchFamily="50" charset="-128"/>
              </a:rPr>
              <a:t>　または、沼宮内営業所から農業研究センターまでです。</a:t>
            </a:r>
            <a:endParaRPr lang="en-US" altLang="ja-JP" dirty="0" smtClean="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　　自宅の最寄り停留所から農業研究センターまでが無料となります。</a:t>
            </a:r>
            <a:endParaRPr lang="en-US" altLang="ja-JP" dirty="0" smtClean="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３　無料で乗車するには、交通</a:t>
            </a:r>
            <a:r>
              <a:rPr lang="en-US" altLang="ja-JP" dirty="0" smtClean="0">
                <a:sym typeface="ＭＳ Ｐゴシック" panose="020B0600070205080204" pitchFamily="50" charset="-128"/>
              </a:rPr>
              <a:t>IC</a:t>
            </a:r>
            <a:r>
              <a:rPr lang="ja-JP" altLang="en-US" dirty="0" smtClean="0">
                <a:sym typeface="ＭＳ Ｐゴシック" panose="020B0600070205080204" pitchFamily="50" charset="-128"/>
              </a:rPr>
              <a:t>カード　</a:t>
            </a:r>
            <a:r>
              <a:rPr lang="en-US" altLang="ja-JP" dirty="0" err="1" smtClean="0">
                <a:sym typeface="ＭＳ Ｐゴシック" panose="020B0600070205080204" pitchFamily="50" charset="-128"/>
              </a:rPr>
              <a:t>iGUCA</a:t>
            </a:r>
            <a:r>
              <a:rPr lang="ja-JP" altLang="en-US" dirty="0" smtClean="0">
                <a:sym typeface="ＭＳ Ｐゴシック" panose="020B0600070205080204" pitchFamily="50" charset="-128"/>
              </a:rPr>
              <a:t>が必要です。</a:t>
            </a:r>
            <a:endParaRPr lang="en-US" altLang="ja-JP" dirty="0" smtClean="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　　</a:t>
            </a:r>
            <a:r>
              <a:rPr lang="en-US" altLang="ja-JP" dirty="0" err="1" smtClean="0">
                <a:sym typeface="ＭＳ Ｐゴシック" panose="020B0600070205080204" pitchFamily="50" charset="-128"/>
              </a:rPr>
              <a:t>iGUCA</a:t>
            </a:r>
            <a:r>
              <a:rPr lang="ja-JP" altLang="en-US" dirty="0" smtClean="0">
                <a:sym typeface="ＭＳ Ｐゴシック" panose="020B0600070205080204" pitchFamily="50" charset="-128"/>
              </a:rPr>
              <a:t>を忘れると自己負担（現金）での支払いが生じます。</a:t>
            </a:r>
            <a:endParaRPr lang="en-US" altLang="ja-JP" dirty="0" smtClean="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４　一般の方も利用するので乗車の際はマナーを守ってください。</a:t>
            </a:r>
            <a:endParaRPr lang="en-US" altLang="ja-JP" dirty="0" smtClean="0">
              <a:sym typeface="ＭＳ Ｐゴシック" panose="020B0600070205080204" pitchFamily="50" charset="-128"/>
            </a:endParaRPr>
          </a:p>
          <a:p>
            <a:pPr marL="0" indent="0" rtl="0">
              <a:buNone/>
            </a:pPr>
            <a:r>
              <a:rPr lang="ja-JP" altLang="en-US" dirty="0" smtClean="0">
                <a:sym typeface="ＭＳ Ｐゴシック" panose="020B0600070205080204" pitchFamily="50" charset="-128"/>
              </a:rPr>
              <a:t>５　バスを待つ際は、近隣の迷惑にならないよう注意してください。</a:t>
            </a:r>
            <a:endParaRPr lang="en-US" altLang="ja-JP" dirty="0" smtClean="0">
              <a:sym typeface="ＭＳ Ｐゴシック" panose="020B0600070205080204" pitchFamily="50" charset="-128"/>
            </a:endParaRPr>
          </a:p>
          <a:p>
            <a:pPr marL="0" indent="0" rtl="0">
              <a:buNone/>
            </a:pPr>
            <a:endParaRPr lang="en-US" altLang="ja-JP" dirty="0">
              <a:sym typeface="ＭＳ Ｐゴシック" panose="020B0600070205080204" pitchFamily="50" charset="-128"/>
            </a:endParaRPr>
          </a:p>
          <a:p>
            <a:pPr rtl="0"/>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11430000" y="6501939"/>
            <a:ext cx="762000" cy="228600"/>
          </a:xfrm>
        </p:spPr>
        <p:txBody>
          <a:bodyPr/>
          <a:lstStyle/>
          <a:p>
            <a:pPr rtl="0"/>
            <a:fld id="{022B156B-59AE-415F-B24B-8756D48BB977}" type="slidenum">
              <a:rPr lang="en-US" altLang="ja-JP" sz="1600" smtClean="0"/>
              <a:t>7</a:t>
            </a:fld>
            <a:endParaRPr lang="ja-JP" altLang="en-US" sz="1600" dirty="0"/>
          </a:p>
        </p:txBody>
      </p:sp>
    </p:spTree>
    <p:extLst>
      <p:ext uri="{BB962C8B-B14F-4D97-AF65-F5344CB8AC3E}">
        <p14:creationId xmlns:p14="http://schemas.microsoft.com/office/powerpoint/2010/main" val="99091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7094" y="313897"/>
            <a:ext cx="10058402" cy="787021"/>
          </a:xfrm>
        </p:spPr>
        <p:txBody>
          <a:bodyPr rtlCol="0">
            <a:normAutofit/>
          </a:bodyPr>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路線と時刻表（往路）</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5" name="コンテンツ プレースホルダー 15">
            <a:extLst>
              <a:ext uri="{FF2B5EF4-FFF2-40B4-BE49-F238E27FC236}">
                <a16:creationId xmlns:a16="http://schemas.microsoft.com/office/drawing/2014/main" id="{C005BF53-765E-5EF2-C40B-1A68C818C7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705" y="1547942"/>
            <a:ext cx="10548791" cy="4395657"/>
          </a:xfrm>
        </p:spPr>
      </p:pic>
      <p:sp>
        <p:nvSpPr>
          <p:cNvPr id="3" name="スライド番号プレースホルダー 2"/>
          <p:cNvSpPr>
            <a:spLocks noGrp="1"/>
          </p:cNvSpPr>
          <p:nvPr>
            <p:ph type="sldNum" sz="quarter" idx="12"/>
          </p:nvPr>
        </p:nvSpPr>
        <p:spPr>
          <a:xfrm>
            <a:off x="11430000" y="6352310"/>
            <a:ext cx="762000" cy="228600"/>
          </a:xfrm>
        </p:spPr>
        <p:txBody>
          <a:bodyPr/>
          <a:lstStyle/>
          <a:p>
            <a:pPr rtl="0"/>
            <a:fld id="{022B156B-59AE-415F-B24B-8756D48BB977}" type="slidenum">
              <a:rPr lang="en-US" altLang="ja-JP" sz="1600" smtClean="0"/>
              <a:t>8</a:t>
            </a:fld>
            <a:endParaRPr lang="ja-JP" altLang="en-US" sz="1600" dirty="0"/>
          </a:p>
        </p:txBody>
      </p:sp>
    </p:spTree>
    <p:extLst>
      <p:ext uri="{BB962C8B-B14F-4D97-AF65-F5344CB8AC3E}">
        <p14:creationId xmlns:p14="http://schemas.microsoft.com/office/powerpoint/2010/main" val="56017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7094" y="313897"/>
            <a:ext cx="10058402" cy="787021"/>
          </a:xfrm>
        </p:spPr>
        <p:txBody>
          <a:bodyPr rtlCol="0">
            <a:normAutofit/>
          </a:bodyPr>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路線と時刻表（復路）</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6" name="コンテンツ プレースホルダー 6">
            <a:extLst>
              <a:ext uri="{FF2B5EF4-FFF2-40B4-BE49-F238E27FC236}">
                <a16:creationId xmlns:a16="http://schemas.microsoft.com/office/drawing/2014/main" id="{74CB46E6-5ED5-A096-E6B8-D454381507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379" y="1986225"/>
            <a:ext cx="10429731" cy="3761542"/>
          </a:xfrm>
        </p:spPr>
      </p:pic>
      <p:sp>
        <p:nvSpPr>
          <p:cNvPr id="3" name="スライド番号プレースホルダー 2"/>
          <p:cNvSpPr>
            <a:spLocks noGrp="1"/>
          </p:cNvSpPr>
          <p:nvPr>
            <p:ph type="sldNum" sz="quarter" idx="12"/>
          </p:nvPr>
        </p:nvSpPr>
        <p:spPr>
          <a:xfrm>
            <a:off x="11430000" y="6404474"/>
            <a:ext cx="762000" cy="228600"/>
          </a:xfrm>
        </p:spPr>
        <p:txBody>
          <a:bodyPr/>
          <a:lstStyle/>
          <a:p>
            <a:pPr rtl="0"/>
            <a:fld id="{022B156B-59AE-415F-B24B-8756D48BB977}" type="slidenum">
              <a:rPr lang="en-US" altLang="ja-JP" sz="1600" smtClean="0"/>
              <a:t>9</a:t>
            </a:fld>
            <a:endParaRPr lang="ja-JP" altLang="en-US" sz="1600" dirty="0"/>
          </a:p>
        </p:txBody>
      </p:sp>
    </p:spTree>
    <p:extLst>
      <p:ext uri="{BB962C8B-B14F-4D97-AF65-F5344CB8AC3E}">
        <p14:creationId xmlns:p14="http://schemas.microsoft.com/office/powerpoint/2010/main" val="3836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1441</TotalTime>
  <Words>1729</Words>
  <Application>Microsoft Office PowerPoint</Application>
  <PresentationFormat>ワイド画面</PresentationFormat>
  <Paragraphs>156</Paragraphs>
  <Slides>23</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BIZ UDPゴシック</vt:lpstr>
      <vt:lpstr>ＭＳ Ｐゴシック</vt:lpstr>
      <vt:lpstr>Arial</vt:lpstr>
      <vt:lpstr>Segoe Print</vt:lpstr>
      <vt:lpstr>Wingdings</vt:lpstr>
      <vt:lpstr>自然のイラスト (16 x 9)</vt:lpstr>
      <vt:lpstr>盛岡大学附属高等学校 スクールバスマニュアル</vt:lpstr>
      <vt:lpstr>バスの概要</vt:lpstr>
      <vt:lpstr>Ⅰ　スクールバス（乗車料金無料） 　路線は青山・みたけ線、滝沢線、松園線、仙北線の４路線です</vt:lpstr>
      <vt:lpstr>スクールバスの路線と時刻表（往路）</vt:lpstr>
      <vt:lpstr>スクールバスの路線と時刻表（復路）</vt:lpstr>
      <vt:lpstr> 　路線、乗車区間をスマートフォン等で確認することができます 　QRコードから路線、乗降場所を確認できます</vt:lpstr>
      <vt:lpstr>Ⅱ　岩手県北バスの路線バスの無料利用 　　　『盛岡バスセンター～農業研究センター』間</vt:lpstr>
      <vt:lpstr>岩手県北バス『盛岡大学線』路線と時刻表（往路）</vt:lpstr>
      <vt:lpstr>岩手県北バス『盛岡大学線』路線と時刻表（復路）</vt:lpstr>
      <vt:lpstr>岩手県北バス『沼宮内線』路線と時刻表</vt:lpstr>
      <vt:lpstr>Ⅲ　iGUCAについて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バスに忘れ物をしたとき</vt:lpstr>
      <vt:lpstr>各連絡先</vt:lpstr>
      <vt:lpstr>Ⅴ　バスロケーションシステムについて</vt:lpstr>
      <vt:lpstr>PowerPoint プレゼンテーション</vt:lpstr>
      <vt:lpstr>PowerPoint プレゼンテーション</vt:lpstr>
      <vt:lpstr>PowerPoint プレゼンテーション</vt:lpstr>
      <vt:lpstr>県北バスのスクールバスロケーションシステム</vt:lpstr>
    </vt:vector>
  </TitlesOfParts>
  <Company>盛岡大学附属高等学校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盛岡大学附属高等学校 スクールバスマニュアル</dc:title>
  <dc:creator>小野寺世里子</dc:creator>
  <cp:lastModifiedBy>小野寺世里子</cp:lastModifiedBy>
  <cp:revision>116</cp:revision>
  <cp:lastPrinted>2024-03-12T04:53:55Z</cp:lastPrinted>
  <dcterms:created xsi:type="dcterms:W3CDTF">2023-02-24T05:38:04Z</dcterms:created>
  <dcterms:modified xsi:type="dcterms:W3CDTF">2024-03-15T02:50:20Z</dcterms:modified>
</cp:coreProperties>
</file>