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63" r:id="rId4"/>
    <p:sldId id="260" r:id="rId5"/>
    <p:sldId id="261" r:id="rId6"/>
    <p:sldId id="271" r:id="rId7"/>
    <p:sldId id="277" r:id="rId8"/>
    <p:sldId id="274" r:id="rId9"/>
    <p:sldId id="272" r:id="rId10"/>
    <p:sldId id="275" r:id="rId11"/>
    <p:sldId id="276" r:id="rId12"/>
    <p:sldId id="278" r:id="rId13"/>
    <p:sldId id="297" r:id="rId14"/>
    <p:sldId id="298" r:id="rId15"/>
    <p:sldId id="273" r:id="rId16"/>
    <p:sldId id="265" r:id="rId17"/>
    <p:sldId id="279" r:id="rId18"/>
    <p:sldId id="296" r:id="rId19"/>
    <p:sldId id="282" r:id="rId20"/>
    <p:sldId id="283" r:id="rId21"/>
    <p:sldId id="284" r:id="rId22"/>
    <p:sldId id="285" r:id="rId23"/>
    <p:sldId id="286" r:id="rId24"/>
    <p:sldId id="287" r:id="rId25"/>
    <p:sldId id="289" r:id="rId26"/>
    <p:sldId id="288" r:id="rId27"/>
    <p:sldId id="290" r:id="rId28"/>
    <p:sldId id="291" r:id="rId29"/>
    <p:sldId id="292" r:id="rId30"/>
    <p:sldId id="293" r:id="rId31"/>
    <p:sldId id="294" r:id="rId32"/>
    <p:sldId id="295" r:id="rId33"/>
  </p:sldIdLst>
  <p:sldSz cx="12192000" cy="6858000"/>
  <p:notesSz cx="9866313" cy="673576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野寺世里子" initials="小野寺世里子" lastIdx="0" clrIdx="0">
    <p:extLst>
      <p:ext uri="{19B8F6BF-5375-455C-9EA6-DF929625EA0E}">
        <p15:presenceInfo xmlns:p15="http://schemas.microsoft.com/office/powerpoint/2012/main" userId="小野寺世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5011" autoAdjust="0"/>
  </p:normalViewPr>
  <p:slideViewPr>
    <p:cSldViewPr snapToGrid="0">
      <p:cViewPr varScale="1">
        <p:scale>
          <a:sx n="115" d="100"/>
          <a:sy n="115" d="100"/>
        </p:scale>
        <p:origin x="432" y="102"/>
      </p:cViewPr>
      <p:guideLst/>
    </p:cSldViewPr>
  </p:slideViewPr>
  <p:notesTextViewPr>
    <p:cViewPr>
      <p:scale>
        <a:sx n="1" d="1"/>
        <a:sy n="1" d="1"/>
      </p:scale>
      <p:origin x="0" y="0"/>
    </p:cViewPr>
  </p:notesTextViewPr>
  <p:notesViewPr>
    <p:cSldViewPr snapToGrid="0">
      <p:cViewPr varScale="1">
        <p:scale>
          <a:sx n="83" d="100"/>
          <a:sy n="83" d="100"/>
        </p:scale>
        <p:origin x="26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34" tIns="45717" rIns="91434" bIns="45717"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34" tIns="45717" rIns="91434" bIns="45717" rtlCol="0"/>
          <a:lstStyle>
            <a:lvl1pPr algn="l" rtl="0">
              <a:defRPr sz="1200"/>
            </a:lvl1pPr>
          </a:lstStyle>
          <a:p>
            <a:pPr algn="r" rtl="0"/>
            <a:fld id="{BCCADDD5-0798-428E-94BA-3781F4AB944C}" type="datetime1">
              <a:rPr lang="ja-JP" altLang="en-US" smtClean="0">
                <a:latin typeface="ＭＳ Ｐゴシック" panose="020B0600070205080204" pitchFamily="50" charset="-128"/>
                <a:ea typeface="ＭＳ Ｐゴシック" panose="020B0600070205080204" pitchFamily="50" charset="-128"/>
              </a:rPr>
              <a:t>2023/4/11</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6397807"/>
            <a:ext cx="4275402" cy="337957"/>
          </a:xfrm>
          <a:prstGeom prst="rect">
            <a:avLst/>
          </a:prstGeom>
        </p:spPr>
        <p:txBody>
          <a:bodyPr vert="horz" lIns="91434" tIns="45717" rIns="91434" bIns="45717"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5588628" y="6397807"/>
            <a:ext cx="4275402" cy="337957"/>
          </a:xfrm>
          <a:prstGeom prst="rect">
            <a:avLst/>
          </a:prstGeom>
        </p:spPr>
        <p:txBody>
          <a:bodyPr vert="horz" lIns="91434" tIns="45717" rIns="91434" bIns="45717" rtlCol="0" anchor="b"/>
          <a:lstStyle>
            <a:lvl1pPr algn="l" rtl="0">
              <a:defRPr sz="1200"/>
            </a:lvl1pPr>
          </a:lstStyle>
          <a:p>
            <a:pPr algn="r" rtl="0"/>
            <a:fld id="{57E03411-58E2-43FD-AE1D-AD77DFF8CB2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34" tIns="45717" rIns="91434" bIns="45717"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5588628" y="0"/>
            <a:ext cx="4275402" cy="337958"/>
          </a:xfrm>
          <a:prstGeom prst="rect">
            <a:avLst/>
          </a:prstGeom>
        </p:spPr>
        <p:txBody>
          <a:bodyPr vert="horz" lIns="91434" tIns="45717" rIns="91434" bIns="45717" rtlCol="0"/>
          <a:lstStyle>
            <a:lvl1pPr algn="r" rtl="0">
              <a:defRPr sz="1200">
                <a:latin typeface="ＭＳ Ｐゴシック" panose="020B0600070205080204" pitchFamily="50" charset="-128"/>
                <a:ea typeface="ＭＳ Ｐゴシック" panose="020B0600070205080204" pitchFamily="50" charset="-128"/>
              </a:defRPr>
            </a:lvl1pPr>
          </a:lstStyle>
          <a:p>
            <a:fld id="{0A73F630-9F7A-4463-BC0D-9C94ECD436DC}" type="datetime1">
              <a:rPr lang="ja-JP" altLang="en-US" smtClean="0"/>
              <a:pPr/>
              <a:t>2023/4/11</a:t>
            </a:fld>
            <a:endParaRPr lang="ja-JP" altLang="en-US" dirty="0"/>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34" tIns="45717" rIns="91434" bIns="45717" rtlCol="0" anchor="ctr"/>
          <a:lstStyle/>
          <a:p>
            <a:pPr rtl="0"/>
            <a:endParaRPr lang="ja-JP" altLang="en-US" dirty="0"/>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1434" tIns="45717" rIns="91434" bIns="45717"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6397807"/>
            <a:ext cx="4275402" cy="337957"/>
          </a:xfrm>
          <a:prstGeom prst="rect">
            <a:avLst/>
          </a:prstGeom>
        </p:spPr>
        <p:txBody>
          <a:bodyPr vert="horz" lIns="91434" tIns="45717" rIns="91434" bIns="45717"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588628" y="6397807"/>
            <a:ext cx="4275402" cy="337957"/>
          </a:xfrm>
          <a:prstGeom prst="rect">
            <a:avLst/>
          </a:prstGeom>
        </p:spPr>
        <p:txBody>
          <a:bodyPr vert="horz" lIns="91434" tIns="45717" rIns="91434" bIns="45717" rtlCol="0" anchor="b"/>
          <a:lstStyle>
            <a:lvl1pPr algn="r" rtl="0">
              <a:defRPr sz="1200">
                <a:latin typeface="ＭＳ Ｐゴシック" panose="020B0600070205080204" pitchFamily="50" charset="-128"/>
                <a:ea typeface="ＭＳ Ｐゴシック" panose="020B060007020508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057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6864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15</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9615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16</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220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25</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80654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27</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316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2</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231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3</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0179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4</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3263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5</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926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6</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860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8</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2625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9</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8355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10</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2737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F33771DD-7BE0-4D23-B253-C0912C4A5245}" type="datetime1">
              <a:rPr lang="ja-JP" altLang="en-US" smtClean="0"/>
              <a:pPr/>
              <a:t>2023/4/11</a:t>
            </a:fld>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fld id="{098D82BF-DD3E-4263-87C8-CDE1C5FA72AD}" type="datetime1">
              <a:rPr lang="ja-JP" altLang="en-US" smtClean="0"/>
              <a:pPr/>
              <a:t>2023/4/11</a:t>
            </a:fld>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D0452A17-5D1E-4297-B57E-5413BD9B2389}" type="datetime1">
              <a:rPr lang="ja-JP" altLang="en-US" smtClean="0"/>
              <a:pPr/>
              <a:t>2023/4/11</a:t>
            </a:fld>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4E19AC9B-ABA6-4AD5-BC85-C97AF56844AE}" type="datetime1">
              <a:rPr lang="ja-JP" altLang="en-US" smtClean="0"/>
              <a:pPr/>
              <a:t>2023/4/11</a:t>
            </a:fld>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E9D5E2F-46EF-49EF-8D94-840CD4DAA4C5}" type="datetime1">
              <a:rPr lang="ja-JP" altLang="en-US" smtClean="0"/>
              <a:pPr/>
              <a:t>2023/4/11</a:t>
            </a:fld>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3961D701-C2CE-4CF6-A951-EB499BDE338A}" type="datetime1">
              <a:rPr lang="ja-JP" altLang="en-US" smtClean="0"/>
              <a:pPr/>
              <a:t>2023/4/11</a:t>
            </a:fld>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C686EB0E-9EA6-4853-97ED-9930F8B7B3D4}" type="datetime1">
              <a:rPr lang="ja-JP" altLang="en-US" smtClean="0"/>
              <a:pPr/>
              <a:t>2023/4/11</a:t>
            </a:fld>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2A884F78-E488-45B3-980A-39D86F0A1EBD}" type="datetime1">
              <a:rPr lang="ja-JP" altLang="en-US" smtClean="0"/>
              <a:pPr/>
              <a:t>2023/4/11</a:t>
            </a:fld>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681FB164-BF04-48FF-83E7-E5D4D899E58E}" type="datetime1">
              <a:rPr lang="ja-JP" altLang="en-US" smtClean="0"/>
              <a:pPr/>
              <a:t>2023/4/11</a:t>
            </a:fld>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fld id="{6F357E0A-C99B-4624-98C5-5D9B3ECDA6E1}" type="datetime1">
              <a:rPr lang="ja-JP" altLang="en-US" smtClean="0"/>
              <a:pPr/>
              <a:t>2023/4/11</a:t>
            </a:fld>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ＭＳ Ｐゴシック" panose="020B0600070205080204" pitchFamily="50" charset="-128"/>
                <a:ea typeface="ＭＳ Ｐゴシック" panose="020B0600070205080204" pitchFamily="50" charset="-128"/>
              </a:defRPr>
            </a:lvl1pPr>
          </a:lstStyle>
          <a:p>
            <a:pPr rtl="0"/>
            <a:r>
              <a:rPr lang="ja-JP" altLang="en-US"/>
              <a:t>図を追加</a:t>
            </a:r>
            <a:endParaRPr lang="ja-JP" altLang="en-US" dirty="0"/>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DCAF9A7B-75DA-40E9-B034-4F6E3D48F2B4}" type="datetime1">
              <a:rPr lang="ja-JP" altLang="en-US" smtClean="0"/>
              <a:pPr/>
              <a:t>2023/4/11</a:t>
            </a:fld>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C78115ED-A685-4A27-84DA-AF198D2306D6}" type="datetime1">
              <a:rPr lang="ja-JP" altLang="en-US" smtClean="0"/>
              <a:pPr/>
              <a:t>2023/4/11</a:t>
            </a:fld>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310BF4B2-4882-4EE2-B0BF-C9C578DB93D7}" type="datetime1">
              <a:rPr lang="ja-JP" altLang="en-US" smtClean="0"/>
              <a:pPr/>
              <a:t>2023/4/11</a:t>
            </a:fld>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mc.bus-vision.jp/iwate-kenpokubus/view/searchStop.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mc.bus-vision.jp/moriok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44866" y="1200150"/>
            <a:ext cx="7578747" cy="2381250"/>
          </a:xfrm>
        </p:spPr>
        <p:txBody>
          <a:bodyPr rtlCol="0"/>
          <a:lstStyle/>
          <a:p>
            <a:pPr rtl="0"/>
            <a:r>
              <a:rPr lang="ja-JP" altLang="en-US" dirty="0">
                <a:sym typeface="ＭＳ Ｐゴシック" panose="020B0600070205080204" pitchFamily="50" charset="-128"/>
              </a:rPr>
              <a:t>盛岡大学附属高等学校</a:t>
            </a:r>
            <a:r>
              <a:rPr lang="en-US" altLang="ja-JP" dirty="0">
                <a:sym typeface="ＭＳ Ｐゴシック" panose="020B0600070205080204" pitchFamily="50" charset="-128"/>
              </a:rPr>
              <a:t/>
            </a:r>
            <a:br>
              <a:rPr lang="en-US" altLang="ja-JP" dirty="0">
                <a:sym typeface="ＭＳ Ｐゴシック" panose="020B0600070205080204" pitchFamily="50" charset="-128"/>
              </a:rPr>
            </a:br>
            <a:r>
              <a:rPr lang="ja-JP" altLang="en-US" dirty="0">
                <a:sym typeface="ＭＳ Ｐゴシック" panose="020B0600070205080204" pitchFamily="50" charset="-128"/>
              </a:rPr>
              <a:t>スクールバスマニュアル</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サブタイトル 2"/>
          <p:cNvSpPr>
            <a:spLocks noGrp="1"/>
          </p:cNvSpPr>
          <p:nvPr>
            <p:ph type="subTitle" idx="1"/>
          </p:nvPr>
        </p:nvSpPr>
        <p:spPr/>
        <p:txBody>
          <a:bodyPr rtlCol="0"/>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令和</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5</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年度からスクールバスに無料乗車できます</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7094" y="313897"/>
            <a:ext cx="10058402" cy="787021"/>
          </a:xfrm>
        </p:spPr>
        <p:txBody>
          <a:bodyPr rtlCol="0">
            <a:normAutofit/>
          </a:bodyPr>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盛岡大学線</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路線と時刻表（往路）</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5" name="コンテンツ プレースホルダー 15">
            <a:extLst>
              <a:ext uri="{FF2B5EF4-FFF2-40B4-BE49-F238E27FC236}">
                <a16:creationId xmlns:a16="http://schemas.microsoft.com/office/drawing/2014/main" id="{C005BF53-765E-5EF2-C40B-1A68C818C7F3}"/>
              </a:ext>
            </a:extLst>
          </p:cNvPr>
          <p:cNvPicPr>
            <a:picLocks noGrp="1" noChangeAspect="1"/>
          </p:cNvPicPr>
          <p:nvPr>
            <p:ph idx="1"/>
          </p:nvPr>
        </p:nvPicPr>
        <p:blipFill rotWithShape="1">
          <a:blip r:embed="rId3"/>
          <a:srcRect l="4266" t="12486" r="22094" b="15421"/>
          <a:stretch/>
        </p:blipFill>
        <p:spPr>
          <a:xfrm>
            <a:off x="539123" y="1315872"/>
            <a:ext cx="11274345" cy="5426122"/>
          </a:xfrm>
        </p:spPr>
      </p:pic>
      <p:sp>
        <p:nvSpPr>
          <p:cNvPr id="4" name="正方形/長方形 3"/>
          <p:cNvSpPr/>
          <p:nvPr/>
        </p:nvSpPr>
        <p:spPr>
          <a:xfrm>
            <a:off x="689956" y="4746567"/>
            <a:ext cx="10972800" cy="172073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035935" y="1082912"/>
            <a:ext cx="3308465" cy="523220"/>
          </a:xfrm>
          <a:prstGeom prst="rect">
            <a:avLst/>
          </a:prstGeom>
          <a:noFill/>
        </p:spPr>
        <p:txBody>
          <a:bodyPr wrap="square" rtlCol="0">
            <a:spAutoFit/>
          </a:bodyPr>
          <a:lstStyle/>
          <a:p>
            <a:r>
              <a:rPr kumimoji="1" lang="ja-JP" altLang="en-US" sz="1400" dirty="0" smtClean="0">
                <a:latin typeface="BIZ UDゴシック" panose="020B0400000000000000" pitchFamily="49" charset="-128"/>
                <a:ea typeface="BIZ UDゴシック" panose="020B0400000000000000" pitchFamily="49" charset="-128"/>
              </a:rPr>
              <a:t>画像はイメージです。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確定版</a:t>
            </a:r>
            <a:r>
              <a:rPr kumimoji="1" lang="ja-JP" altLang="en-US" sz="1400" dirty="0">
                <a:latin typeface="BIZ UDゴシック" panose="020B0400000000000000" pitchFamily="49" charset="-128"/>
                <a:ea typeface="BIZ UDゴシック" panose="020B0400000000000000" pitchFamily="49" charset="-128"/>
              </a:rPr>
              <a:t>は</a:t>
            </a:r>
            <a:r>
              <a:rPr kumimoji="1" lang="ja-JP" altLang="en-US" sz="1400" dirty="0" smtClean="0">
                <a:latin typeface="BIZ UDゴシック" panose="020B0400000000000000" pitchFamily="49" charset="-128"/>
                <a:ea typeface="BIZ UDゴシック" panose="020B0400000000000000" pitchFamily="49" charset="-128"/>
              </a:rPr>
              <a:t>別添③です。</a:t>
            </a:r>
            <a:endParaRPr kumimoji="1"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6017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7094" y="313897"/>
            <a:ext cx="10058402" cy="787021"/>
          </a:xfrm>
        </p:spPr>
        <p:txBody>
          <a:bodyPr rtlCol="0">
            <a:normAutofit/>
          </a:bodyPr>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盛岡大学線</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路線と時刻表（復路）</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6" name="コンテンツ プレースホルダー 6">
            <a:extLst>
              <a:ext uri="{FF2B5EF4-FFF2-40B4-BE49-F238E27FC236}">
                <a16:creationId xmlns:a16="http://schemas.microsoft.com/office/drawing/2014/main" id="{74CB46E6-5ED5-A096-E6B8-D454381507A9}"/>
              </a:ext>
            </a:extLst>
          </p:cNvPr>
          <p:cNvPicPr>
            <a:picLocks noGrp="1" noChangeAspect="1"/>
          </p:cNvPicPr>
          <p:nvPr>
            <p:ph idx="1"/>
          </p:nvPr>
        </p:nvPicPr>
        <p:blipFill rotWithShape="1">
          <a:blip r:embed="rId3"/>
          <a:srcRect l="4510" t="13525" r="21830" b="16437"/>
          <a:stretch/>
        </p:blipFill>
        <p:spPr>
          <a:xfrm>
            <a:off x="1044736" y="1100918"/>
            <a:ext cx="10263117" cy="5489135"/>
          </a:xfrm>
        </p:spPr>
      </p:pic>
      <p:sp>
        <p:nvSpPr>
          <p:cNvPr id="2" name="正方形/長方形 1"/>
          <p:cNvSpPr/>
          <p:nvPr/>
        </p:nvSpPr>
        <p:spPr>
          <a:xfrm>
            <a:off x="1147094" y="2784764"/>
            <a:ext cx="9310317" cy="177892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533804" y="1100918"/>
            <a:ext cx="3308465" cy="523220"/>
          </a:xfrm>
          <a:prstGeom prst="rect">
            <a:avLst/>
          </a:prstGeom>
          <a:noFill/>
        </p:spPr>
        <p:txBody>
          <a:bodyPr wrap="square" rtlCol="0">
            <a:spAutoFit/>
          </a:bodyPr>
          <a:lstStyle/>
          <a:p>
            <a:r>
              <a:rPr kumimoji="1" lang="ja-JP" altLang="en-US" sz="1400" dirty="0" smtClean="0">
                <a:latin typeface="BIZ UDゴシック" panose="020B0400000000000000" pitchFamily="49" charset="-128"/>
                <a:ea typeface="BIZ UDゴシック" panose="020B0400000000000000" pitchFamily="49" charset="-128"/>
              </a:rPr>
              <a:t>画像はイメージです。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確定版</a:t>
            </a:r>
            <a:r>
              <a:rPr kumimoji="1" lang="ja-JP" altLang="en-US" sz="1400" dirty="0">
                <a:latin typeface="BIZ UDゴシック" panose="020B0400000000000000" pitchFamily="49" charset="-128"/>
                <a:ea typeface="BIZ UDゴシック" panose="020B0400000000000000" pitchFamily="49" charset="-128"/>
              </a:rPr>
              <a:t>は</a:t>
            </a:r>
            <a:r>
              <a:rPr kumimoji="1" lang="ja-JP" altLang="en-US" sz="1400" dirty="0" smtClean="0">
                <a:latin typeface="BIZ UDゴシック" panose="020B0400000000000000" pitchFamily="49" charset="-128"/>
                <a:ea typeface="BIZ UDゴシック" panose="020B0400000000000000" pitchFamily="49" charset="-128"/>
              </a:rPr>
              <a:t>別添③です。</a:t>
            </a:r>
            <a:endParaRPr kumimoji="1"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36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注意点</a:t>
            </a:r>
          </a:p>
        </p:txBody>
      </p:sp>
      <p:sp>
        <p:nvSpPr>
          <p:cNvPr id="3" name="コンテンツ プレースホルダー 2"/>
          <p:cNvSpPr>
            <a:spLocks noGrp="1"/>
          </p:cNvSpPr>
          <p:nvPr>
            <p:ph sz="half" idx="1"/>
          </p:nvPr>
        </p:nvSpPr>
        <p:spPr>
          <a:xfrm>
            <a:off x="1065211" y="1825625"/>
            <a:ext cx="10446207" cy="4187952"/>
          </a:xfrm>
        </p:spPr>
        <p:txBody>
          <a:bodyPr/>
          <a:lstStyle/>
          <a:p>
            <a:r>
              <a:rPr kumimoji="1" lang="ja-JP" altLang="en-US" dirty="0"/>
              <a:t>乗車するには交通</a:t>
            </a:r>
            <a:r>
              <a:rPr kumimoji="1" lang="en-US" altLang="ja-JP" dirty="0"/>
              <a:t>IC</a:t>
            </a:r>
            <a:r>
              <a:rPr kumimoji="1" lang="ja-JP" altLang="en-US" dirty="0"/>
              <a:t>カード</a:t>
            </a:r>
            <a:r>
              <a:rPr kumimoji="1" lang="en-US" altLang="ja-JP" dirty="0" err="1"/>
              <a:t>iGUCA</a:t>
            </a:r>
            <a:r>
              <a:rPr kumimoji="1" lang="ja-JP" altLang="en-US" dirty="0"/>
              <a:t>が必要です。常に携帯してください。</a:t>
            </a:r>
            <a:endParaRPr kumimoji="1" lang="en-US" altLang="ja-JP" dirty="0"/>
          </a:p>
          <a:p>
            <a:r>
              <a:rPr kumimoji="1" lang="en-US" altLang="ja-JP" dirty="0" err="1"/>
              <a:t>iGUCA</a:t>
            </a:r>
            <a:r>
              <a:rPr kumimoji="1" lang="ja-JP" altLang="en-US" dirty="0"/>
              <a:t>を忘れると、その分は自己負担</a:t>
            </a:r>
            <a:r>
              <a:rPr lang="ja-JP" altLang="en-US" dirty="0"/>
              <a:t>（現金）</a:t>
            </a:r>
            <a:r>
              <a:rPr kumimoji="1" lang="ja-JP" altLang="en-US" dirty="0"/>
              <a:t>で支払いが必要になります。</a:t>
            </a:r>
            <a:endParaRPr kumimoji="1" lang="en-US" altLang="ja-JP" dirty="0"/>
          </a:p>
          <a:p>
            <a:r>
              <a:rPr lang="ja-JP" altLang="en-US" dirty="0"/>
              <a:t>一般の方も利用するので乗車の際はマナーを守ってください。</a:t>
            </a:r>
            <a:endParaRPr kumimoji="1" lang="en-US" altLang="ja-JP" dirty="0"/>
          </a:p>
          <a:p>
            <a:r>
              <a:rPr lang="ja-JP" altLang="en-US" dirty="0"/>
              <a:t>バスを待つ際は、近隣の迷惑にならないよう注意してください。</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40194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640" y="1945179"/>
            <a:ext cx="9235440" cy="1828800"/>
          </a:xfrm>
        </p:spPr>
        <p:txBody>
          <a:bodyPr>
            <a:normAutofit/>
          </a:bodyPr>
          <a:lstStyle/>
          <a:p>
            <a:r>
              <a:rPr kumimoji="1" lang="ja-JP" altLang="en-US" sz="3200" dirty="0"/>
              <a:t>③ 岩手県北バスの</a:t>
            </a:r>
            <a:r>
              <a:rPr kumimoji="1" lang="en-US" altLang="ja-JP" sz="3200" dirty="0"/>
              <a:t>『</a:t>
            </a:r>
            <a:r>
              <a:rPr kumimoji="1" lang="ja-JP" altLang="en-US" sz="3200" dirty="0"/>
              <a:t>沼宮内線</a:t>
            </a:r>
            <a:r>
              <a:rPr kumimoji="1" lang="en-US" altLang="ja-JP" sz="3200" dirty="0"/>
              <a:t>』</a:t>
            </a:r>
            <a:r>
              <a:rPr kumimoji="1" lang="ja-JP" altLang="en-US" sz="3200" dirty="0"/>
              <a:t>も無料乗車できます</a:t>
            </a:r>
          </a:p>
        </p:txBody>
      </p:sp>
    </p:spTree>
    <p:extLst>
      <p:ext uri="{BB962C8B-B14F-4D97-AF65-F5344CB8AC3E}">
        <p14:creationId xmlns:p14="http://schemas.microsoft.com/office/powerpoint/2010/main" val="380198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800"/>
            <a:ext cx="10058402" cy="775855"/>
          </a:xfrm>
        </p:spPr>
        <p:txBody>
          <a:bodyPr/>
          <a:lstStyle/>
          <a:p>
            <a:r>
              <a:rPr kumimoji="1" lang="ja-JP" altLang="en-US" dirty="0"/>
              <a:t>岩手県北バス</a:t>
            </a:r>
            <a:r>
              <a:rPr kumimoji="1" lang="en-US" altLang="ja-JP" dirty="0"/>
              <a:t>『</a:t>
            </a:r>
            <a:r>
              <a:rPr kumimoji="1" lang="ja-JP" altLang="en-US" dirty="0"/>
              <a:t>沼宮内線</a:t>
            </a:r>
            <a:r>
              <a:rPr kumimoji="1" lang="en-US" altLang="ja-JP" dirty="0"/>
              <a:t>』</a:t>
            </a:r>
            <a:r>
              <a:rPr kumimoji="1" lang="ja-JP" altLang="en-US" dirty="0"/>
              <a:t>路線と時刻表</a:t>
            </a:r>
          </a:p>
        </p:txBody>
      </p:sp>
      <p:pic>
        <p:nvPicPr>
          <p:cNvPr id="3" name="コンテンツ プレースホルダー 6">
            <a:extLst>
              <a:ext uri="{FF2B5EF4-FFF2-40B4-BE49-F238E27FC236}">
                <a16:creationId xmlns:a16="http://schemas.microsoft.com/office/drawing/2014/main" id="{531D8F35-91DE-4E0C-5D0C-998351773F43}"/>
              </a:ext>
            </a:extLst>
          </p:cNvPr>
          <p:cNvPicPr>
            <a:picLocks noChangeAspect="1"/>
          </p:cNvPicPr>
          <p:nvPr/>
        </p:nvPicPr>
        <p:blipFill rotWithShape="1">
          <a:blip r:embed="rId2"/>
          <a:srcRect l="11076" t="15859" r="30904" b="5401"/>
          <a:stretch/>
        </p:blipFill>
        <p:spPr>
          <a:xfrm>
            <a:off x="1065212" y="1204071"/>
            <a:ext cx="7677665" cy="5453449"/>
          </a:xfrm>
          <a:prstGeom prst="rect">
            <a:avLst/>
          </a:prstGeom>
        </p:spPr>
      </p:pic>
      <p:sp>
        <p:nvSpPr>
          <p:cNvPr id="4" name="テキスト ボックス 3"/>
          <p:cNvSpPr txBox="1"/>
          <p:nvPr/>
        </p:nvSpPr>
        <p:spPr>
          <a:xfrm>
            <a:off x="7148946" y="3024983"/>
            <a:ext cx="4430683" cy="255454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沼宮内線</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も</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無料で乗車するには</a:t>
            </a:r>
            <a:r>
              <a:rPr kumimoji="1" lang="en-US" altLang="ja-JP" sz="1600" b="1" dirty="0" err="1">
                <a:latin typeface="BIZ UDPゴシック" panose="020B0400000000000000" pitchFamily="50" charset="-128"/>
                <a:ea typeface="BIZ UDPゴシック" panose="020B0400000000000000" pitchFamily="50" charset="-128"/>
              </a:rPr>
              <a:t>iGUCA</a:t>
            </a:r>
            <a:r>
              <a:rPr kumimoji="1" lang="ja-JP" altLang="en-US" sz="1600" b="1" dirty="0">
                <a:latin typeface="BIZ UDPゴシック" panose="020B0400000000000000" pitchFamily="50" charset="-128"/>
                <a:ea typeface="BIZ UDPゴシック" panose="020B0400000000000000" pitchFamily="50" charset="-128"/>
              </a:rPr>
              <a:t>が必要です。</a:t>
            </a:r>
            <a:endParaRPr kumimoji="1" lang="en-US" altLang="ja-JP" sz="1600" b="1" dirty="0">
              <a:latin typeface="BIZ UDPゴシック" panose="020B0400000000000000" pitchFamily="50" charset="-128"/>
              <a:ea typeface="BIZ UDPゴシック" panose="020B0400000000000000" pitchFamily="50" charset="-128"/>
            </a:endParaRPr>
          </a:p>
          <a:p>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盛岡バスセンターから農業研究センター、</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沼宮内営業所から農業研究センター　が</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無料乗車対象区間です。</a:t>
            </a:r>
            <a:endParaRPr kumimoji="1" lang="en-US" altLang="ja-JP" sz="1600" b="1" dirty="0">
              <a:latin typeface="BIZ UDPゴシック" panose="020B0400000000000000" pitchFamily="50" charset="-128"/>
              <a:ea typeface="BIZ UDPゴシック" panose="020B0400000000000000" pitchFamily="50" charset="-128"/>
            </a:endParaRPr>
          </a:p>
          <a:p>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一般の方も乗車します</a:t>
            </a:r>
            <a:r>
              <a:rPr kumimoji="1" lang="ja-JP" altLang="en-US" sz="1600" b="1" dirty="0" smtClean="0">
                <a:latin typeface="BIZ UDPゴシック" panose="020B0400000000000000" pitchFamily="50" charset="-128"/>
                <a:ea typeface="BIZ UDPゴシック" panose="020B0400000000000000" pitchFamily="50" charset="-128"/>
              </a:rPr>
              <a:t>。</a:t>
            </a:r>
            <a:endParaRPr kumimoji="1" lang="en-US" altLang="ja-JP" sz="1600" b="1" dirty="0" smtClean="0">
              <a:latin typeface="BIZ UDPゴシック" panose="020B0400000000000000" pitchFamily="50" charset="-128"/>
              <a:ea typeface="BIZ UDPゴシック" panose="020B0400000000000000" pitchFamily="50" charset="-128"/>
            </a:endParaRPr>
          </a:p>
          <a:p>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smtClean="0">
                <a:latin typeface="BIZ UDPゴシック" panose="020B0400000000000000" pitchFamily="50" charset="-128"/>
                <a:ea typeface="BIZ UDPゴシック" panose="020B0400000000000000" pitchFamily="50" charset="-128"/>
              </a:rPr>
              <a:t>・　画像はイメージです。確定版は別添④です。</a:t>
            </a:r>
            <a:endParaRPr kumimoji="1"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361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8668" y="2617941"/>
            <a:ext cx="8880953" cy="1828800"/>
          </a:xfrm>
        </p:spPr>
        <p:txBody>
          <a:bodyPr rtlCol="0">
            <a:noAutofit/>
          </a:bodyPr>
          <a:lstStyle/>
          <a:p>
            <a:r>
              <a:rPr lang="ja-JP" altLang="en-US" sz="3200" dirty="0">
                <a:sym typeface="ＭＳ Ｐゴシック" panose="020B0600070205080204" pitchFamily="50" charset="-128"/>
              </a:rPr>
              <a:t>④ 岩手県北バス</a:t>
            </a:r>
            <a:r>
              <a:rPr lang="en-US" altLang="ja-JP" sz="3200" dirty="0">
                <a:sym typeface="ＭＳ Ｐゴシック" panose="020B0600070205080204" pitchFamily="50" charset="-128"/>
              </a:rPr>
              <a:t>『</a:t>
            </a:r>
            <a:r>
              <a:rPr lang="ja-JP" altLang="en-US" sz="3200" dirty="0">
                <a:sym typeface="ＭＳ Ｐゴシック" panose="020B0600070205080204" pitchFamily="50" charset="-128"/>
              </a:rPr>
              <a:t>盛岡大学線</a:t>
            </a:r>
            <a:r>
              <a:rPr lang="en-US" altLang="ja-JP" sz="3200" dirty="0">
                <a:sym typeface="ＭＳ Ｐゴシック" panose="020B0600070205080204" pitchFamily="50" charset="-128"/>
              </a:rPr>
              <a:t>』『</a:t>
            </a:r>
            <a:r>
              <a:rPr lang="ja-JP" altLang="en-US" sz="3200" dirty="0">
                <a:sym typeface="ＭＳ Ｐゴシック" panose="020B0600070205080204" pitchFamily="50" charset="-128"/>
              </a:rPr>
              <a:t>沼宮内線</a:t>
            </a:r>
            <a:r>
              <a:rPr lang="en-US" altLang="ja-JP" sz="3200" dirty="0">
                <a:sym typeface="ＭＳ Ｐゴシック" panose="020B0600070205080204" pitchFamily="50" charset="-128"/>
              </a:rPr>
              <a:t>』</a:t>
            </a:r>
            <a:r>
              <a:rPr lang="ja-JP" altLang="en-US" sz="3200" dirty="0">
                <a:sym typeface="ＭＳ Ｐゴシック" panose="020B0600070205080204" pitchFamily="50" charset="-128"/>
              </a:rPr>
              <a:t>に</a:t>
            </a:r>
            <a:r>
              <a:rPr lang="en-US" altLang="ja-JP" sz="3200" dirty="0">
                <a:sym typeface="ＭＳ Ｐゴシック" panose="020B0600070205080204" pitchFamily="50" charset="-128"/>
              </a:rPr>
              <a:t/>
            </a:r>
            <a:br>
              <a:rPr lang="en-US" altLang="ja-JP" sz="3200" dirty="0">
                <a:sym typeface="ＭＳ Ｐゴシック" panose="020B0600070205080204" pitchFamily="50" charset="-128"/>
              </a:rPr>
            </a:br>
            <a:r>
              <a:rPr lang="ja-JP" altLang="en-US" sz="3200" dirty="0">
                <a:sym typeface="ＭＳ Ｐゴシック" panose="020B0600070205080204" pitchFamily="50" charset="-128"/>
              </a:rPr>
              <a:t>　  乗車するには交通</a:t>
            </a:r>
            <a:r>
              <a:rPr lang="en-US" altLang="ja-JP" sz="3200" dirty="0">
                <a:sym typeface="ＭＳ Ｐゴシック" panose="020B0600070205080204" pitchFamily="50" charset="-128"/>
              </a:rPr>
              <a:t>IC</a:t>
            </a:r>
            <a:r>
              <a:rPr lang="ja-JP" altLang="en-US" sz="3200" dirty="0">
                <a:sym typeface="ＭＳ Ｐゴシック" panose="020B0600070205080204" pitchFamily="50" charset="-128"/>
              </a:rPr>
              <a:t>カード</a:t>
            </a:r>
            <a:r>
              <a:rPr lang="en-US" altLang="ja-JP" sz="3200" dirty="0" err="1">
                <a:sym typeface="ＭＳ Ｐゴシック" panose="020B0600070205080204" pitchFamily="50" charset="-128"/>
              </a:rPr>
              <a:t>iGUCA</a:t>
            </a:r>
            <a:r>
              <a:rPr lang="ja-JP" altLang="en-US" sz="3200" dirty="0">
                <a:sym typeface="ＭＳ Ｐゴシック" panose="020B0600070205080204" pitchFamily="50" charset="-128"/>
              </a:rPr>
              <a:t>を活用します。</a:t>
            </a:r>
            <a:r>
              <a:rPr lang="en-US" altLang="ja-JP" sz="3200" dirty="0">
                <a:sym typeface="ＭＳ Ｐゴシック" panose="020B0600070205080204" pitchFamily="50" charset="-128"/>
              </a:rPr>
              <a:t/>
            </a:r>
            <a:br>
              <a:rPr lang="en-US" altLang="ja-JP" sz="3200" dirty="0">
                <a:sym typeface="ＭＳ Ｐゴシック" panose="020B0600070205080204" pitchFamily="50" charset="-128"/>
              </a:rPr>
            </a:br>
            <a:endParaRPr lang="en-US" altLang="ja-JP" sz="3200" dirty="0">
              <a:sym typeface="ＭＳ Ｐゴシック" panose="020B0600070205080204" pitchFamily="50" charset="-128"/>
            </a:endParaRPr>
          </a:p>
        </p:txBody>
      </p:sp>
    </p:spTree>
    <p:extLst>
      <p:ext uri="{BB962C8B-B14F-4D97-AF65-F5344CB8AC3E}">
        <p14:creationId xmlns:p14="http://schemas.microsoft.com/office/powerpoint/2010/main" val="11964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US" altLang="ja-JP" dirty="0" err="1">
                <a:latin typeface="ＭＳ Ｐゴシック" panose="020B0600070205080204" pitchFamily="50" charset="-128"/>
                <a:ea typeface="ＭＳ Ｐゴシック" panose="020B0600070205080204" pitchFamily="50" charset="-128"/>
                <a:sym typeface="ＭＳ Ｐゴシック" panose="020B0600070205080204" pitchFamily="50" charset="-128"/>
              </a:rPr>
              <a:t>iGUCA</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とは</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3" name="コンテンツ プレースホルダー 2"/>
          <p:cNvSpPr txBox="1">
            <a:spLocks/>
          </p:cNvSpPr>
          <p:nvPr/>
        </p:nvSpPr>
        <p:spPr>
          <a:xfrm>
            <a:off x="1065211" y="1825625"/>
            <a:ext cx="10446207" cy="4187952"/>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buFont typeface="Arial" panose="020B0604020202020204" pitchFamily="34" charset="0"/>
              <a:buNone/>
            </a:pPr>
            <a:endParaRPr lang="en-US" altLang="ja-JP" dirty="0"/>
          </a:p>
        </p:txBody>
      </p:sp>
      <p:sp>
        <p:nvSpPr>
          <p:cNvPr id="4" name="コンテンツ プレースホルダー 2"/>
          <p:cNvSpPr txBox="1">
            <a:spLocks/>
          </p:cNvSpPr>
          <p:nvPr/>
        </p:nvSpPr>
        <p:spPr>
          <a:xfrm>
            <a:off x="1065211" y="1587731"/>
            <a:ext cx="10158111" cy="2270707"/>
          </a:xfrm>
          <a:prstGeom prst="rect">
            <a:avLst/>
          </a:prstGeom>
        </p:spPr>
        <p:txBody>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r>
              <a:rPr lang="en-US" altLang="ja-JP" dirty="0" err="1"/>
              <a:t>Suica</a:t>
            </a:r>
            <a:r>
              <a:rPr lang="ja-JP" altLang="en-US" dirty="0" err="1"/>
              <a:t>のような</a:t>
            </a:r>
            <a:r>
              <a:rPr lang="ja-JP" altLang="en-US" dirty="0"/>
              <a:t>交通系の</a:t>
            </a:r>
            <a:r>
              <a:rPr lang="en-US" altLang="ja-JP" dirty="0"/>
              <a:t>IC</a:t>
            </a:r>
            <a:r>
              <a:rPr lang="ja-JP" altLang="en-US" dirty="0"/>
              <a:t>カードです。</a:t>
            </a:r>
            <a:endParaRPr lang="en-US" altLang="ja-JP" dirty="0"/>
          </a:p>
          <a:p>
            <a:r>
              <a:rPr lang="ja-JP" altLang="en-US" dirty="0"/>
              <a:t>生徒の</a:t>
            </a:r>
            <a:r>
              <a:rPr lang="en-US" altLang="ja-JP" dirty="0" err="1"/>
              <a:t>iGUCA</a:t>
            </a:r>
            <a:r>
              <a:rPr lang="ja-JP" altLang="en-US" dirty="0"/>
              <a:t>は、定期券情報が組み込まれたものになります。</a:t>
            </a:r>
            <a:endParaRPr lang="en-US" altLang="ja-JP" dirty="0"/>
          </a:p>
          <a:p>
            <a:r>
              <a:rPr lang="ja-JP" altLang="en-US" dirty="0"/>
              <a:t>岩手県北バスの</a:t>
            </a:r>
            <a:r>
              <a:rPr lang="en-US" altLang="ja-JP" dirty="0"/>
              <a:t>『</a:t>
            </a:r>
            <a:r>
              <a:rPr lang="ja-JP" altLang="en-US" dirty="0"/>
              <a:t>盛岡大学線</a:t>
            </a:r>
            <a:r>
              <a:rPr lang="en-US" altLang="ja-JP" dirty="0"/>
              <a:t>』『</a:t>
            </a:r>
            <a:r>
              <a:rPr lang="ja-JP" altLang="en-US" dirty="0"/>
              <a:t>沼宮内線</a:t>
            </a:r>
            <a:r>
              <a:rPr lang="en-US" altLang="ja-JP" dirty="0"/>
              <a:t>』</a:t>
            </a:r>
            <a:r>
              <a:rPr lang="ja-JP" altLang="en-US" dirty="0"/>
              <a:t>を利用するには発行が必要です。</a:t>
            </a:r>
            <a:endParaRPr lang="en-US" altLang="ja-JP" dirty="0"/>
          </a:p>
          <a:p>
            <a:r>
              <a:rPr lang="ja-JP" altLang="en-US" dirty="0"/>
              <a:t>高校の事務室で申込書を作成し、県北バスの営業所で発行してもらいます。</a:t>
            </a:r>
            <a:endParaRPr lang="en-US" altLang="ja-JP" dirty="0"/>
          </a:p>
          <a:p>
            <a:r>
              <a:rPr lang="ja-JP" altLang="en-US" dirty="0"/>
              <a:t>有効期限があるので、期限が切れる前に更新が必要です。</a:t>
            </a:r>
            <a:endParaRPr lang="en-US" altLang="ja-JP" dirty="0"/>
          </a:p>
          <a:p>
            <a:r>
              <a:rPr lang="en-US" altLang="ja-JP" dirty="0" err="1"/>
              <a:t>iGUCA</a:t>
            </a:r>
            <a:r>
              <a:rPr lang="ja-JP" altLang="en-US" dirty="0"/>
              <a:t>のカードイメージ　➝➝➝</a:t>
            </a:r>
            <a:endParaRPr lang="en-US" altLang="ja-JP" dirty="0"/>
          </a:p>
          <a:p>
            <a:pPr marL="0" indent="0">
              <a:buNone/>
            </a:pPr>
            <a:endParaRPr lang="en-US" altLang="ja-JP" dirty="0"/>
          </a:p>
          <a:p>
            <a:endParaRPr lang="en-US" altLang="ja-JP" dirty="0"/>
          </a:p>
          <a:p>
            <a:endParaRPr lang="ja-JP" altLang="en-US" dirty="0"/>
          </a:p>
        </p:txBody>
      </p:sp>
      <p:pic>
        <p:nvPicPr>
          <p:cNvPr id="1026" name="Picture 2" descr="http://www.iwate-kenpokubus.co.jp/uploads/i-GUC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655" y="4485687"/>
            <a:ext cx="3269292" cy="215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800"/>
            <a:ext cx="10058402" cy="960329"/>
          </a:xfrm>
        </p:spPr>
        <p:txBody>
          <a:bodyPr/>
          <a:lstStyle/>
          <a:p>
            <a:r>
              <a:rPr lang="en-US" altLang="ja-JP" dirty="0" err="1"/>
              <a:t>iGUCA</a:t>
            </a:r>
            <a:r>
              <a:rPr lang="ja-JP" altLang="en-US" dirty="0"/>
              <a:t>の発行方法</a:t>
            </a:r>
            <a:endParaRPr kumimoji="1" lang="ja-JP" altLang="en-US" dirty="0"/>
          </a:p>
        </p:txBody>
      </p:sp>
      <p:sp>
        <p:nvSpPr>
          <p:cNvPr id="3" name="コンテンツ プレースホルダー 2"/>
          <p:cNvSpPr>
            <a:spLocks noGrp="1"/>
          </p:cNvSpPr>
          <p:nvPr>
            <p:ph sz="half" idx="1"/>
          </p:nvPr>
        </p:nvSpPr>
        <p:spPr>
          <a:xfrm>
            <a:off x="965458" y="1526300"/>
            <a:ext cx="5385465" cy="4675383"/>
          </a:xfrm>
        </p:spPr>
        <p:txBody>
          <a:bodyPr>
            <a:normAutofit/>
          </a:bodyPr>
          <a:lstStyle/>
          <a:p>
            <a:pPr marL="457200" indent="-457200">
              <a:buFont typeface="+mj-ea"/>
              <a:buAutoNum type="circleNumDbPlain"/>
            </a:pPr>
            <a:r>
              <a:rPr lang="ja-JP" altLang="en-US" dirty="0"/>
              <a:t>高校事務室の窓口で申込書を記入し提出する（手数料無料）。</a:t>
            </a:r>
            <a:endParaRPr lang="en-US" altLang="ja-JP" dirty="0"/>
          </a:p>
          <a:p>
            <a:pPr marL="457200" indent="-457200">
              <a:buFont typeface="+mj-ea"/>
              <a:buAutoNum type="circleNumDbPlain"/>
            </a:pPr>
            <a:r>
              <a:rPr kumimoji="1" lang="ja-JP" altLang="en-US" dirty="0"/>
              <a:t>翌日、下校時間に通学証明の印が押された申込書を受け取る。</a:t>
            </a:r>
            <a:endParaRPr kumimoji="1" lang="en-US" altLang="ja-JP" dirty="0"/>
          </a:p>
        </p:txBody>
      </p:sp>
      <p:sp>
        <p:nvSpPr>
          <p:cNvPr id="5" name="タイトル 1"/>
          <p:cNvSpPr txBox="1">
            <a:spLocks/>
          </p:cNvSpPr>
          <p:nvPr/>
        </p:nvSpPr>
        <p:spPr>
          <a:xfrm>
            <a:off x="1065211" y="4605251"/>
            <a:ext cx="10058402" cy="9603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dirty="0"/>
              <a:t>　　　　　次ページへつづく</a:t>
            </a:r>
          </a:p>
        </p:txBody>
      </p:sp>
      <p:pic>
        <p:nvPicPr>
          <p:cNvPr id="7" name="図 6"/>
          <p:cNvPicPr>
            <a:picLocks noChangeAspect="1"/>
          </p:cNvPicPr>
          <p:nvPr/>
        </p:nvPicPr>
        <p:blipFill rotWithShape="1">
          <a:blip r:embed="rId2"/>
          <a:srcRect l="31646" t="10940" r="32626" b="3741"/>
          <a:stretch/>
        </p:blipFill>
        <p:spPr>
          <a:xfrm>
            <a:off x="6854435" y="415635"/>
            <a:ext cx="4501934" cy="6047220"/>
          </a:xfrm>
          <a:prstGeom prst="rect">
            <a:avLst/>
          </a:prstGeom>
        </p:spPr>
      </p:pic>
    </p:spTree>
    <p:extLst>
      <p:ext uri="{BB962C8B-B14F-4D97-AF65-F5344CB8AC3E}">
        <p14:creationId xmlns:p14="http://schemas.microsoft.com/office/powerpoint/2010/main" val="249060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p:txBody>
          <a:bodyPr>
            <a:normAutofit/>
          </a:bodyPr>
          <a:lstStyle/>
          <a:p>
            <a:pPr marL="0" indent="0">
              <a:buNone/>
            </a:pPr>
            <a:r>
              <a:rPr lang="ja-JP" altLang="en-US" dirty="0"/>
              <a:t>③  ②の申込書と身分証明証（年度初め、身分証明証がまだ手元にない時期は不要）を持参し岩手県北自動車の営業所で申込手続きを行なう。</a:t>
            </a:r>
            <a:endParaRPr lang="en-US" altLang="ja-JP" dirty="0"/>
          </a:p>
          <a:p>
            <a:pPr marL="0" indent="0">
              <a:buNone/>
            </a:pPr>
            <a:r>
              <a:rPr kumimoji="1" lang="en-US" altLang="ja-JP" dirty="0"/>
              <a:t>※</a:t>
            </a:r>
            <a:r>
              <a:rPr kumimoji="1" lang="ja-JP" altLang="en-US" dirty="0"/>
              <a:t>営業所では、発行時</a:t>
            </a:r>
            <a:r>
              <a:rPr kumimoji="1" lang="en-US" altLang="ja-JP" dirty="0"/>
              <a:t>500</a:t>
            </a:r>
            <a:r>
              <a:rPr kumimoji="1" lang="ja-JP" altLang="en-US" dirty="0"/>
              <a:t>円が必要です。この</a:t>
            </a:r>
            <a:r>
              <a:rPr kumimoji="1" lang="en-US" altLang="ja-JP" dirty="0"/>
              <a:t>500</a:t>
            </a:r>
            <a:r>
              <a:rPr kumimoji="1" lang="ja-JP" altLang="en-US" dirty="0"/>
              <a:t>円は、卒業時にカードを</a:t>
            </a:r>
            <a:r>
              <a:rPr lang="ja-JP" altLang="en-US" dirty="0"/>
              <a:t>返却した際に返戻されます。</a:t>
            </a:r>
            <a:endParaRPr kumimoji="1" lang="en-US" altLang="ja-JP" dirty="0"/>
          </a:p>
          <a:p>
            <a:pPr marL="0" indent="0">
              <a:buNone/>
            </a:pPr>
            <a:r>
              <a:rPr kumimoji="1" lang="ja-JP" altLang="en-US" dirty="0"/>
              <a:t>④　</a:t>
            </a:r>
            <a:r>
              <a:rPr kumimoji="1" lang="en-US" altLang="ja-JP" dirty="0" err="1"/>
              <a:t>iGUCA</a:t>
            </a:r>
            <a:r>
              <a:rPr kumimoji="1" lang="ja-JP" altLang="en-US" dirty="0"/>
              <a:t>が発行されます。</a:t>
            </a:r>
            <a:endParaRPr kumimoji="1" lang="en-US" altLang="ja-JP" dirty="0"/>
          </a:p>
          <a:p>
            <a:pPr marL="0" indent="0">
              <a:buNone/>
            </a:pPr>
            <a:r>
              <a:rPr lang="en-US" altLang="ja-JP" dirty="0"/>
              <a:t>※</a:t>
            </a:r>
            <a:r>
              <a:rPr lang="ja-JP" altLang="en-US" dirty="0"/>
              <a:t>発行できる機械に限りがあるため時間が掛かる場合があります。</a:t>
            </a:r>
            <a:endParaRPr lang="en-US" altLang="ja-JP" dirty="0"/>
          </a:p>
          <a:p>
            <a:pPr marL="0" indent="0">
              <a:buNone/>
            </a:pPr>
            <a:r>
              <a:rPr kumimoji="1" lang="en-US" altLang="ja-JP" dirty="0"/>
              <a:t>※</a:t>
            </a:r>
            <a:r>
              <a:rPr kumimoji="1" lang="ja-JP" altLang="en-US" dirty="0"/>
              <a:t>保護者の方が申込に行く場合は、保護者の方の本人確認書類、身分証明証のコピーを持参してください。</a:t>
            </a:r>
          </a:p>
        </p:txBody>
      </p:sp>
      <p:sp>
        <p:nvSpPr>
          <p:cNvPr id="5" name="タイトル 1"/>
          <p:cNvSpPr>
            <a:spLocks noGrp="1"/>
          </p:cNvSpPr>
          <p:nvPr>
            <p:ph type="title"/>
          </p:nvPr>
        </p:nvSpPr>
        <p:spPr/>
        <p:txBody>
          <a:bodyPr/>
          <a:lstStyle/>
          <a:p>
            <a:r>
              <a:rPr lang="en-US" altLang="ja-JP" dirty="0" err="1"/>
              <a:t>iGUCA</a:t>
            </a:r>
            <a:r>
              <a:rPr lang="ja-JP" altLang="en-US" dirty="0"/>
              <a:t>の発行方法　つづき</a:t>
            </a:r>
            <a:endParaRPr kumimoji="1" lang="ja-JP" altLang="en-US" dirty="0"/>
          </a:p>
        </p:txBody>
      </p:sp>
    </p:spTree>
    <p:extLst>
      <p:ext uri="{BB962C8B-B14F-4D97-AF65-F5344CB8AC3E}">
        <p14:creationId xmlns:p14="http://schemas.microsoft.com/office/powerpoint/2010/main" val="43261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288099"/>
            <a:ext cx="10058402" cy="672230"/>
          </a:xfrm>
        </p:spPr>
        <p:txBody>
          <a:bodyPr/>
          <a:lstStyle/>
          <a:p>
            <a:r>
              <a:rPr kumimoji="1" lang="en-US" altLang="ja-JP" dirty="0" err="1"/>
              <a:t>iGUCA</a:t>
            </a:r>
            <a:r>
              <a:rPr kumimoji="1" lang="ja-JP" altLang="en-US" dirty="0"/>
              <a:t>の発行手続き場所一覧</a:t>
            </a:r>
          </a:p>
        </p:txBody>
      </p:sp>
      <p:sp>
        <p:nvSpPr>
          <p:cNvPr id="3" name="コンテンツ プレースホルダー 2"/>
          <p:cNvSpPr>
            <a:spLocks noGrp="1"/>
          </p:cNvSpPr>
          <p:nvPr>
            <p:ph sz="half" idx="1"/>
          </p:nvPr>
        </p:nvSpPr>
        <p:spPr>
          <a:xfrm>
            <a:off x="1065212" y="1202500"/>
            <a:ext cx="10058402" cy="5273456"/>
          </a:xfrm>
        </p:spPr>
        <p:txBody>
          <a:bodyPr>
            <a:normAutofit fontScale="85000" lnSpcReduction="20000"/>
          </a:bodyPr>
          <a:lstStyle/>
          <a:p>
            <a:pPr marL="0" indent="0">
              <a:buNone/>
            </a:pPr>
            <a:r>
              <a:rPr lang="ja-JP" altLang="en-US" b="1" dirty="0"/>
              <a:t>①盛岡営業所（営業時間　</a:t>
            </a:r>
            <a:r>
              <a:rPr lang="en-US" altLang="ja-JP" b="1" dirty="0"/>
              <a:t>8</a:t>
            </a:r>
            <a:r>
              <a:rPr lang="ja-JP" altLang="en-US" b="1" dirty="0"/>
              <a:t>：</a:t>
            </a:r>
            <a:r>
              <a:rPr lang="en-US" altLang="ja-JP" b="1" dirty="0"/>
              <a:t>30</a:t>
            </a:r>
            <a:r>
              <a:rPr lang="ja-JP" altLang="en-US" b="1" dirty="0"/>
              <a:t>～</a:t>
            </a:r>
            <a:r>
              <a:rPr lang="en-US" altLang="ja-JP" b="1" dirty="0"/>
              <a:t>18</a:t>
            </a:r>
            <a:r>
              <a:rPr lang="ja-JP" altLang="en-US" b="1" dirty="0"/>
              <a:t>：</a:t>
            </a:r>
            <a:r>
              <a:rPr lang="en-US" altLang="ja-JP" b="1" dirty="0"/>
              <a:t>30</a:t>
            </a:r>
            <a:r>
              <a:rPr lang="ja-JP" altLang="en-US" b="1" dirty="0">
                <a:sym typeface="Wingdings" panose="05000000000000000000" pitchFamily="2" charset="2"/>
              </a:rPr>
              <a:t>）</a:t>
            </a:r>
            <a:endParaRPr lang="en-US" altLang="ja-JP" b="1" dirty="0"/>
          </a:p>
          <a:p>
            <a:pPr marL="0" indent="0">
              <a:buNone/>
            </a:pPr>
            <a:r>
              <a:rPr lang="ja-JP" altLang="en-US" b="1" dirty="0"/>
              <a:t>　岩手県盛岡市厨川</a:t>
            </a:r>
            <a:r>
              <a:rPr lang="en-US" altLang="ja-JP" b="1" dirty="0"/>
              <a:t>1</a:t>
            </a:r>
            <a:r>
              <a:rPr lang="ja-JP" altLang="en-US" b="1" dirty="0"/>
              <a:t>丁目</a:t>
            </a:r>
            <a:r>
              <a:rPr lang="en-US" altLang="ja-JP" b="1" dirty="0"/>
              <a:t>17-18</a:t>
            </a:r>
          </a:p>
          <a:p>
            <a:pPr marL="0" indent="0">
              <a:buNone/>
            </a:pPr>
            <a:r>
              <a:rPr lang="ja-JP" altLang="en-US" b="1" dirty="0"/>
              <a:t>　</a:t>
            </a:r>
            <a:r>
              <a:rPr lang="en-US" altLang="ja-JP" b="1" dirty="0"/>
              <a:t>019-641-7700</a:t>
            </a:r>
          </a:p>
          <a:p>
            <a:pPr marL="0" indent="0">
              <a:buNone/>
            </a:pPr>
            <a:r>
              <a:rPr lang="ja-JP" altLang="en-US" b="1" dirty="0"/>
              <a:t>②盛岡南営業所（営業時間　</a:t>
            </a:r>
            <a:r>
              <a:rPr lang="en-US" altLang="ja-JP" b="1" dirty="0"/>
              <a:t>8</a:t>
            </a:r>
            <a:r>
              <a:rPr lang="ja-JP" altLang="en-US" b="1" dirty="0"/>
              <a:t>：</a:t>
            </a:r>
            <a:r>
              <a:rPr lang="en-US" altLang="ja-JP" b="1" dirty="0"/>
              <a:t>30</a:t>
            </a:r>
            <a:r>
              <a:rPr lang="ja-JP" altLang="en-US" b="1" dirty="0"/>
              <a:t>～</a:t>
            </a:r>
            <a:r>
              <a:rPr lang="en-US" altLang="ja-JP" b="1" dirty="0"/>
              <a:t>17</a:t>
            </a:r>
            <a:r>
              <a:rPr lang="ja-JP" altLang="en-US" b="1" dirty="0"/>
              <a:t>：</a:t>
            </a:r>
            <a:r>
              <a:rPr lang="en-US" altLang="ja-JP" b="1" dirty="0"/>
              <a:t>30</a:t>
            </a:r>
            <a:r>
              <a:rPr lang="ja-JP" altLang="en-US" b="1" dirty="0"/>
              <a:t>）</a:t>
            </a:r>
            <a:endParaRPr lang="en-US" altLang="ja-JP" b="1" dirty="0"/>
          </a:p>
          <a:p>
            <a:pPr marL="0" indent="0">
              <a:buNone/>
            </a:pPr>
            <a:r>
              <a:rPr lang="ja-JP" altLang="en-US" b="1" dirty="0"/>
              <a:t>　岩手県盛岡市永井</a:t>
            </a:r>
            <a:r>
              <a:rPr lang="en-US" altLang="ja-JP" b="1" dirty="0"/>
              <a:t>15</a:t>
            </a:r>
            <a:r>
              <a:rPr lang="ja-JP" altLang="en-US" b="1" dirty="0"/>
              <a:t>地割字長沼</a:t>
            </a:r>
            <a:r>
              <a:rPr lang="en-US" altLang="ja-JP" b="1" dirty="0"/>
              <a:t>53-1</a:t>
            </a:r>
          </a:p>
          <a:p>
            <a:pPr marL="0" indent="0">
              <a:buNone/>
            </a:pPr>
            <a:r>
              <a:rPr lang="ja-JP" altLang="en-US" b="1" dirty="0"/>
              <a:t>　</a:t>
            </a:r>
            <a:r>
              <a:rPr lang="en-US" altLang="ja-JP" b="1" dirty="0"/>
              <a:t>019-637-1100</a:t>
            </a:r>
          </a:p>
          <a:p>
            <a:pPr marL="0" indent="0">
              <a:buNone/>
            </a:pPr>
            <a:r>
              <a:rPr lang="ja-JP" altLang="en-US" b="1" dirty="0"/>
              <a:t>③沼宮内支所（営業時間　</a:t>
            </a:r>
            <a:r>
              <a:rPr lang="en-US" altLang="ja-JP" b="1" dirty="0"/>
              <a:t>8</a:t>
            </a:r>
            <a:r>
              <a:rPr lang="ja-JP" altLang="en-US" b="1" dirty="0"/>
              <a:t>：</a:t>
            </a:r>
            <a:r>
              <a:rPr lang="en-US" altLang="ja-JP" b="1" dirty="0"/>
              <a:t>00</a:t>
            </a:r>
            <a:r>
              <a:rPr lang="ja-JP" altLang="en-US" b="1" dirty="0"/>
              <a:t>～</a:t>
            </a:r>
            <a:r>
              <a:rPr lang="en-US" altLang="ja-JP" b="1" dirty="0"/>
              <a:t>14</a:t>
            </a:r>
            <a:r>
              <a:rPr lang="ja-JP" altLang="en-US" b="1" dirty="0"/>
              <a:t>：</a:t>
            </a:r>
            <a:r>
              <a:rPr lang="en-US" altLang="ja-JP" b="1" dirty="0"/>
              <a:t>00</a:t>
            </a:r>
            <a:r>
              <a:rPr lang="ja-JP" altLang="en-US" b="1" dirty="0"/>
              <a:t>）</a:t>
            </a:r>
            <a:endParaRPr lang="en-US" altLang="ja-JP" b="1" dirty="0"/>
          </a:p>
          <a:p>
            <a:pPr marL="0" indent="0">
              <a:buNone/>
            </a:pPr>
            <a:r>
              <a:rPr lang="ja-JP" altLang="en-US" b="1" dirty="0"/>
              <a:t>　岩手県岩手郡岩手町沼宮内</a:t>
            </a:r>
            <a:r>
              <a:rPr lang="en-US" altLang="ja-JP" b="1" dirty="0"/>
              <a:t>14-8-2</a:t>
            </a:r>
          </a:p>
          <a:p>
            <a:pPr marL="0" indent="0">
              <a:buNone/>
            </a:pPr>
            <a:r>
              <a:rPr lang="ja-JP" altLang="en-US" b="1" dirty="0"/>
              <a:t>　</a:t>
            </a:r>
            <a:r>
              <a:rPr lang="en-US" altLang="ja-JP" b="1" dirty="0"/>
              <a:t>0195-62-1211</a:t>
            </a:r>
          </a:p>
          <a:p>
            <a:pPr marL="0" indent="0">
              <a:buNone/>
            </a:pPr>
            <a:r>
              <a:rPr lang="ja-JP" altLang="en-US" b="1" dirty="0"/>
              <a:t>④盛岡駅（バスターミナル）（営業時間　</a:t>
            </a:r>
            <a:r>
              <a:rPr lang="en-US" altLang="ja-JP" b="1" dirty="0"/>
              <a:t>7</a:t>
            </a:r>
            <a:r>
              <a:rPr lang="ja-JP" altLang="en-US" b="1" dirty="0"/>
              <a:t>：</a:t>
            </a:r>
            <a:r>
              <a:rPr lang="en-US" altLang="ja-JP" b="1" dirty="0"/>
              <a:t>45</a:t>
            </a:r>
            <a:r>
              <a:rPr lang="ja-JP" altLang="en-US" b="1" dirty="0"/>
              <a:t>～</a:t>
            </a:r>
            <a:r>
              <a:rPr lang="en-US" altLang="ja-JP" b="1" dirty="0"/>
              <a:t>18</a:t>
            </a:r>
            <a:r>
              <a:rPr lang="ja-JP" altLang="en-US" b="1" dirty="0"/>
              <a:t>：</a:t>
            </a:r>
            <a:r>
              <a:rPr lang="en-US" altLang="ja-JP" b="1" dirty="0"/>
              <a:t>00</a:t>
            </a:r>
            <a:r>
              <a:rPr lang="ja-JP" altLang="en-US" b="1" dirty="0"/>
              <a:t>）</a:t>
            </a:r>
            <a:endParaRPr lang="en-US" altLang="ja-JP" b="1" dirty="0"/>
          </a:p>
          <a:p>
            <a:pPr marL="0" indent="0">
              <a:buNone/>
            </a:pPr>
            <a:r>
              <a:rPr lang="ja-JP" altLang="en-US" b="1" dirty="0"/>
              <a:t>⑤盛岡バスセンター（営業時間　</a:t>
            </a:r>
            <a:r>
              <a:rPr lang="en-US" altLang="ja-JP" b="1" dirty="0"/>
              <a:t>9</a:t>
            </a:r>
            <a:r>
              <a:rPr lang="ja-JP" altLang="en-US" b="1" dirty="0"/>
              <a:t>：</a:t>
            </a:r>
            <a:r>
              <a:rPr lang="en-US" altLang="ja-JP" b="1" dirty="0"/>
              <a:t>00</a:t>
            </a:r>
            <a:r>
              <a:rPr lang="ja-JP" altLang="en-US" b="1" dirty="0"/>
              <a:t>～</a:t>
            </a:r>
            <a:r>
              <a:rPr lang="en-US" altLang="ja-JP" b="1" dirty="0"/>
              <a:t>18</a:t>
            </a:r>
            <a:r>
              <a:rPr lang="ja-JP" altLang="en-US" b="1" dirty="0"/>
              <a:t>：</a:t>
            </a:r>
            <a:r>
              <a:rPr lang="en-US" altLang="ja-JP" b="1" dirty="0"/>
              <a:t>00</a:t>
            </a:r>
            <a:r>
              <a:rPr lang="ja-JP" altLang="en-US" b="1" dirty="0"/>
              <a:t>）</a:t>
            </a:r>
            <a:endParaRPr lang="en-US" altLang="ja-JP" b="1" dirty="0"/>
          </a:p>
          <a:p>
            <a:pPr marL="0" indent="0">
              <a:buNone/>
            </a:pPr>
            <a:endParaRPr lang="ja-JP" altLang="en-US" dirty="0"/>
          </a:p>
          <a:p>
            <a:endParaRPr kumimoji="1" lang="ja-JP" altLang="en-US" dirty="0"/>
          </a:p>
        </p:txBody>
      </p:sp>
    </p:spTree>
    <p:extLst>
      <p:ext uri="{BB962C8B-B14F-4D97-AF65-F5344CB8AC3E}">
        <p14:creationId xmlns:p14="http://schemas.microsoft.com/office/powerpoint/2010/main" val="402351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lstStyle/>
          <a:p>
            <a:pPr rtl="0"/>
            <a:r>
              <a:rPr lang="ja-JP" altLang="en-US" dirty="0">
                <a:sym typeface="ＭＳ Ｐゴシック" panose="020B0600070205080204" pitchFamily="50" charset="-128"/>
              </a:rPr>
              <a:t>スクールバス利用方法が大きく変わります</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4" name="コンテンツ プレースホルダー 13"/>
          <p:cNvSpPr>
            <a:spLocks noGrp="1"/>
          </p:cNvSpPr>
          <p:nvPr>
            <p:ph idx="1"/>
          </p:nvPr>
        </p:nvSpPr>
        <p:spPr>
          <a:xfrm>
            <a:off x="1065212" y="1984047"/>
            <a:ext cx="9825701" cy="3843543"/>
          </a:xfrm>
        </p:spPr>
        <p:txBody>
          <a:bodyPr rtlCol="0">
            <a:normAutofit lnSpcReduction="10000"/>
          </a:bodyPr>
          <a:lstStyle/>
          <a:p>
            <a:pPr marL="0" indent="0" rtl="0">
              <a:buNone/>
            </a:pP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① スクールバスに無料乗車できます。</a:t>
            </a:r>
            <a:r>
              <a:rPr lang="ja-JP" altLang="en-US" dirty="0">
                <a:sym typeface="ＭＳ Ｐゴシック" panose="020B0600070205080204" pitchFamily="50" charset="-128"/>
              </a:rPr>
              <a:t>路線、乗降場所が変わります。</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0" indent="0" rtl="0">
              <a:buNone/>
            </a:pPr>
            <a:r>
              <a:rPr lang="ja-JP" altLang="en-US" dirty="0">
                <a:sym typeface="ＭＳ Ｐゴシック" panose="020B0600070205080204" pitchFamily="50" charset="-128"/>
              </a:rPr>
              <a:t>② 中央線が廃止になりました。代わりに</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岩手県北バスの</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盛岡大学線</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の一部区間</a:t>
            </a:r>
            <a:r>
              <a:rPr lang="ja-JP" altLang="en-US" dirty="0">
                <a:sym typeface="ＭＳ Ｐゴシック" panose="020B0600070205080204" pitchFamily="50" charset="-128"/>
              </a:rPr>
              <a:t>（自宅の最寄り停留所から農業研究センター）を無料乗車できます。</a:t>
            </a:r>
            <a:endParaRPr lang="en-US" altLang="ja-JP" dirty="0">
              <a:sym typeface="ＭＳ Ｐゴシック" panose="020B0600070205080204" pitchFamily="50" charset="-128"/>
            </a:endParaRPr>
          </a:p>
          <a:p>
            <a:pPr marL="0" indent="0" rtl="0">
              <a:buNone/>
            </a:pPr>
            <a:r>
              <a:rPr lang="ja-JP" altLang="en-US" dirty="0">
                <a:sym typeface="ＭＳ Ｐゴシック" panose="020B0600070205080204" pitchFamily="50" charset="-128"/>
              </a:rPr>
              <a:t>③ 岩手県北バスの</a:t>
            </a:r>
            <a:r>
              <a:rPr lang="en-US" altLang="ja-JP" dirty="0">
                <a:sym typeface="ＭＳ Ｐゴシック" panose="020B0600070205080204" pitchFamily="50" charset="-128"/>
              </a:rPr>
              <a:t>『</a:t>
            </a:r>
            <a:r>
              <a:rPr lang="ja-JP" altLang="en-US" dirty="0">
                <a:sym typeface="ＭＳ Ｐゴシック" panose="020B0600070205080204" pitchFamily="50" charset="-128"/>
              </a:rPr>
              <a:t>沼宮内線</a:t>
            </a:r>
            <a:r>
              <a:rPr lang="en-US" altLang="ja-JP" dirty="0">
                <a:sym typeface="ＭＳ Ｐゴシック" panose="020B0600070205080204" pitchFamily="50" charset="-128"/>
              </a:rPr>
              <a:t>』</a:t>
            </a:r>
            <a:r>
              <a:rPr lang="ja-JP" altLang="en-US" dirty="0">
                <a:sym typeface="ＭＳ Ｐゴシック" panose="020B0600070205080204" pitchFamily="50" charset="-128"/>
              </a:rPr>
              <a:t>も一部区間（自宅の最寄り停留所から農業研究センター</a:t>
            </a:r>
            <a:r>
              <a:rPr lang="ja-JP" altLang="en-US" dirty="0" smtClean="0">
                <a:sym typeface="ＭＳ Ｐゴシック" panose="020B0600070205080204" pitchFamily="50" charset="-128"/>
              </a:rPr>
              <a:t>）を無料</a:t>
            </a:r>
            <a:r>
              <a:rPr lang="ja-JP" altLang="en-US" dirty="0">
                <a:sym typeface="ＭＳ Ｐゴシック" panose="020B0600070205080204" pitchFamily="50" charset="-128"/>
              </a:rPr>
              <a:t>乗車できます。</a:t>
            </a:r>
            <a:endParaRPr lang="en-US" altLang="ja-JP" dirty="0">
              <a:sym typeface="ＭＳ Ｐゴシック" panose="020B0600070205080204" pitchFamily="50" charset="-128"/>
            </a:endParaRPr>
          </a:p>
          <a:p>
            <a:pPr marL="0" indent="0" rtl="0">
              <a:buNone/>
            </a:pPr>
            <a:r>
              <a:rPr lang="ja-JP" altLang="en-US" dirty="0">
                <a:sym typeface="ＭＳ Ｐゴシック" panose="020B0600070205080204" pitchFamily="50" charset="-128"/>
              </a:rPr>
              <a:t>④ 岩手県北バス</a:t>
            </a:r>
            <a:r>
              <a:rPr lang="en-US" altLang="ja-JP" dirty="0">
                <a:sym typeface="ＭＳ Ｐゴシック" panose="020B0600070205080204" pitchFamily="50" charset="-128"/>
              </a:rPr>
              <a:t>『</a:t>
            </a:r>
            <a:r>
              <a:rPr lang="ja-JP" altLang="en-US" dirty="0">
                <a:sym typeface="ＭＳ Ｐゴシック" panose="020B0600070205080204" pitchFamily="50" charset="-128"/>
              </a:rPr>
              <a:t>盛岡大学線</a:t>
            </a:r>
            <a:r>
              <a:rPr lang="en-US" altLang="ja-JP" dirty="0">
                <a:sym typeface="ＭＳ Ｐゴシック" panose="020B0600070205080204" pitchFamily="50" charset="-128"/>
              </a:rPr>
              <a:t>』『</a:t>
            </a:r>
            <a:r>
              <a:rPr lang="ja-JP" altLang="en-US" dirty="0">
                <a:sym typeface="ＭＳ Ｐゴシック" panose="020B0600070205080204" pitchFamily="50" charset="-128"/>
              </a:rPr>
              <a:t>沼宮内線</a:t>
            </a:r>
            <a:r>
              <a:rPr lang="en-US" altLang="ja-JP" dirty="0">
                <a:sym typeface="ＭＳ Ｐゴシック" panose="020B0600070205080204" pitchFamily="50" charset="-128"/>
              </a:rPr>
              <a:t>』</a:t>
            </a:r>
            <a:r>
              <a:rPr lang="ja-JP" altLang="en-US" dirty="0">
                <a:sym typeface="ＭＳ Ｐゴシック" panose="020B0600070205080204" pitchFamily="50" charset="-128"/>
              </a:rPr>
              <a:t>に乗車するには交通</a:t>
            </a:r>
            <a:r>
              <a:rPr lang="en-US" altLang="ja-JP" dirty="0">
                <a:sym typeface="ＭＳ Ｐゴシック" panose="020B0600070205080204" pitchFamily="50" charset="-128"/>
              </a:rPr>
              <a:t>IC</a:t>
            </a:r>
            <a:r>
              <a:rPr lang="ja-JP" altLang="en-US" dirty="0">
                <a:sym typeface="ＭＳ Ｐゴシック" panose="020B0600070205080204" pitchFamily="50" charset="-128"/>
              </a:rPr>
              <a:t>カード</a:t>
            </a:r>
            <a:r>
              <a:rPr lang="en-US" altLang="ja-JP" dirty="0" err="1">
                <a:sym typeface="ＭＳ Ｐゴシック" panose="020B0600070205080204" pitchFamily="50" charset="-128"/>
              </a:rPr>
              <a:t>iGUCA</a:t>
            </a:r>
            <a:r>
              <a:rPr lang="ja-JP" altLang="en-US" dirty="0">
                <a:sym typeface="ＭＳ Ｐゴシック" panose="020B0600070205080204" pitchFamily="50" charset="-128"/>
              </a:rPr>
              <a:t>を活用します。</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marL="0" indent="0" rtl="0">
              <a:buNone/>
            </a:pPr>
            <a:r>
              <a:rPr lang="ja-JP" altLang="en-US" dirty="0">
                <a:sym typeface="ＭＳ Ｐゴシック" panose="020B0600070205080204" pitchFamily="50" charset="-128"/>
              </a:rPr>
              <a:t>⑤ 路線、乗車区間をスマートホン等で確認することができます。</a:t>
            </a:r>
            <a:endParaRPr lang="en-US" altLang="ja-JP" dirty="0">
              <a:sym typeface="ＭＳ Ｐゴシック" panose="020B0600070205080204" pitchFamily="50" charset="-128"/>
            </a:endParaRPr>
          </a:p>
          <a:p>
            <a:pPr rtl="0"/>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iGUCA</a:t>
            </a:r>
            <a:r>
              <a:rPr kumimoji="1" lang="ja-JP" altLang="en-US" dirty="0"/>
              <a:t>の注意点</a:t>
            </a:r>
          </a:p>
        </p:txBody>
      </p:sp>
      <p:sp>
        <p:nvSpPr>
          <p:cNvPr id="3" name="コンテンツ プレースホルダー 2"/>
          <p:cNvSpPr>
            <a:spLocks noGrp="1"/>
          </p:cNvSpPr>
          <p:nvPr>
            <p:ph sz="half" idx="1"/>
          </p:nvPr>
        </p:nvSpPr>
        <p:spPr>
          <a:xfrm>
            <a:off x="1065211" y="1825624"/>
            <a:ext cx="10345999" cy="4316095"/>
          </a:xfrm>
        </p:spPr>
        <p:txBody>
          <a:bodyPr>
            <a:normAutofit fontScale="92500"/>
          </a:bodyPr>
          <a:lstStyle/>
          <a:p>
            <a:r>
              <a:rPr kumimoji="1" lang="ja-JP" altLang="en-US" dirty="0"/>
              <a:t>不正利用（他人への譲渡・貸与、通学以外への使用等）が発覚した場合、</a:t>
            </a:r>
            <a:r>
              <a:rPr lang="ja-JP" altLang="en-US" dirty="0"/>
              <a:t>違約金を岩手県北自動車へ支払う必要がありますので、適切に使用してください。</a:t>
            </a:r>
            <a:endParaRPr lang="en-US" altLang="ja-JP" dirty="0"/>
          </a:p>
          <a:p>
            <a:r>
              <a:rPr lang="ja-JP" altLang="en-US" dirty="0"/>
              <a:t>カードには名前や有効期限が印字されません。有効期限は、</a:t>
            </a:r>
            <a:r>
              <a:rPr lang="en-US" altLang="ja-JP" dirty="0" err="1"/>
              <a:t>iGUCA</a:t>
            </a:r>
            <a:r>
              <a:rPr lang="ja-JP" altLang="en-US" dirty="0"/>
              <a:t>を発行した際に渡されるレシートに記載されています。失くさないように管理してください。</a:t>
            </a:r>
            <a:endParaRPr lang="en-US" altLang="ja-JP" dirty="0"/>
          </a:p>
          <a:p>
            <a:r>
              <a:rPr lang="ja-JP" altLang="en-US" dirty="0"/>
              <a:t>有効期限が切れる前に岩手県北自動車の営業所で更新手続きをしてください。手続きには、更新の申込書が必要です。</a:t>
            </a:r>
            <a:r>
              <a:rPr lang="en-US" altLang="ja-JP" dirty="0"/>
              <a:t>『</a:t>
            </a:r>
            <a:r>
              <a:rPr lang="en-US" altLang="ja-JP" dirty="0" err="1"/>
              <a:t>iGUCA</a:t>
            </a:r>
            <a:r>
              <a:rPr lang="ja-JP" altLang="en-US" dirty="0"/>
              <a:t>の発行方法</a:t>
            </a:r>
            <a:r>
              <a:rPr lang="en-US" altLang="ja-JP" dirty="0"/>
              <a:t>』</a:t>
            </a:r>
            <a:r>
              <a:rPr lang="ja-JP" altLang="en-US" dirty="0"/>
              <a:t>と同じ手順で申込をしてください。更新手続きは、有効期限日の</a:t>
            </a:r>
            <a:r>
              <a:rPr lang="en-US" altLang="ja-JP" dirty="0"/>
              <a:t>14</a:t>
            </a:r>
            <a:r>
              <a:rPr lang="ja-JP" altLang="en-US" dirty="0"/>
              <a:t>日前から可能です。</a:t>
            </a:r>
            <a:endParaRPr lang="en-US" altLang="ja-JP" dirty="0"/>
          </a:p>
          <a:p>
            <a:r>
              <a:rPr lang="ja-JP" altLang="en-US" dirty="0"/>
              <a:t>有効期間中に住所が変わった場合は、再度申込書を提出する必要となる場合があります。事務室窓口まで来てください。</a:t>
            </a:r>
            <a:endParaRPr lang="en-US" altLang="ja-JP" dirty="0"/>
          </a:p>
        </p:txBody>
      </p:sp>
    </p:spTree>
    <p:extLst>
      <p:ext uri="{BB962C8B-B14F-4D97-AF65-F5344CB8AC3E}">
        <p14:creationId xmlns:p14="http://schemas.microsoft.com/office/powerpoint/2010/main" val="40390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iGUCA</a:t>
            </a:r>
            <a:r>
              <a:rPr kumimoji="1" lang="ja-JP" altLang="en-US" dirty="0"/>
              <a:t>の紛失、再発行手続き</a:t>
            </a:r>
          </a:p>
        </p:txBody>
      </p:sp>
      <p:sp>
        <p:nvSpPr>
          <p:cNvPr id="3" name="コンテンツ プレースホルダー 2"/>
          <p:cNvSpPr>
            <a:spLocks noGrp="1"/>
          </p:cNvSpPr>
          <p:nvPr>
            <p:ph sz="half" idx="1"/>
          </p:nvPr>
        </p:nvSpPr>
        <p:spPr>
          <a:xfrm>
            <a:off x="1065212" y="1825625"/>
            <a:ext cx="10358525" cy="4187952"/>
          </a:xfrm>
        </p:spPr>
        <p:txBody>
          <a:bodyPr/>
          <a:lstStyle/>
          <a:p>
            <a:pPr marL="457200" indent="-457200">
              <a:buFont typeface="+mj-ea"/>
              <a:buAutoNum type="circleNumDbPlain"/>
            </a:pPr>
            <a:r>
              <a:rPr kumimoji="1" lang="ja-JP" altLang="en-US" dirty="0"/>
              <a:t>岩手県北自動車へ連絡し、指示を仰ぐ。　</a:t>
            </a:r>
            <a:r>
              <a:rPr kumimoji="1" lang="en-US" altLang="ja-JP" dirty="0"/>
              <a:t>019-641-1212</a:t>
            </a:r>
          </a:p>
          <a:p>
            <a:pPr marL="457200" indent="-457200">
              <a:buFont typeface="+mj-ea"/>
              <a:buAutoNum type="circleNumDbPlain"/>
            </a:pPr>
            <a:r>
              <a:rPr lang="ja-JP" altLang="en-US" dirty="0"/>
              <a:t>岩手県北自動車の営業所へ行き、手続きを行なう。</a:t>
            </a:r>
            <a:endParaRPr lang="en-US" altLang="ja-JP" dirty="0"/>
          </a:p>
          <a:p>
            <a:pPr marL="457200" indent="-457200">
              <a:buFont typeface="+mj-ea"/>
              <a:buAutoNum type="circleNumDbPlain"/>
            </a:pPr>
            <a:r>
              <a:rPr kumimoji="1" lang="ja-JP" altLang="en-US" dirty="0"/>
              <a:t>再発行には</a:t>
            </a:r>
            <a:r>
              <a:rPr kumimoji="1" lang="en-US" altLang="ja-JP" dirty="0"/>
              <a:t>500</a:t>
            </a:r>
            <a:r>
              <a:rPr kumimoji="1" lang="ja-JP" altLang="en-US" dirty="0"/>
              <a:t>円必要。ただし、カードが見つかり、返却するとその</a:t>
            </a:r>
            <a:r>
              <a:rPr kumimoji="1" lang="en-US" altLang="ja-JP" dirty="0"/>
              <a:t>500</a:t>
            </a:r>
            <a:r>
              <a:rPr kumimoji="1" lang="ja-JP" altLang="en-US" dirty="0"/>
              <a:t>円は返戻される。</a:t>
            </a:r>
            <a:endParaRPr lang="en-US" altLang="ja-JP" dirty="0"/>
          </a:p>
          <a:p>
            <a:pPr marL="0" indent="0">
              <a:buNone/>
            </a:pPr>
            <a:r>
              <a:rPr lang="en-US" altLang="ja-JP" dirty="0"/>
              <a:t>※</a:t>
            </a:r>
            <a:r>
              <a:rPr lang="ja-JP" altLang="en-US" dirty="0"/>
              <a:t>当日発行はできません。</a:t>
            </a:r>
            <a:endParaRPr kumimoji="1" lang="ja-JP" altLang="en-US" dirty="0"/>
          </a:p>
        </p:txBody>
      </p:sp>
    </p:spTree>
    <p:extLst>
      <p:ext uri="{BB962C8B-B14F-4D97-AF65-F5344CB8AC3E}">
        <p14:creationId xmlns:p14="http://schemas.microsoft.com/office/powerpoint/2010/main" val="39445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iGUCA</a:t>
            </a:r>
            <a:r>
              <a:rPr kumimoji="1" lang="ja-JP" altLang="en-US" dirty="0"/>
              <a:t>の活用について</a:t>
            </a:r>
          </a:p>
        </p:txBody>
      </p:sp>
      <p:sp>
        <p:nvSpPr>
          <p:cNvPr id="3" name="コンテンツ プレースホルダー 2"/>
          <p:cNvSpPr>
            <a:spLocks noGrp="1"/>
          </p:cNvSpPr>
          <p:nvPr>
            <p:ph sz="half" idx="1"/>
          </p:nvPr>
        </p:nvSpPr>
        <p:spPr>
          <a:xfrm>
            <a:off x="1065211" y="1825625"/>
            <a:ext cx="10571467" cy="4187952"/>
          </a:xfrm>
        </p:spPr>
        <p:txBody>
          <a:bodyPr/>
          <a:lstStyle/>
          <a:p>
            <a:r>
              <a:rPr kumimoji="1" lang="ja-JP" altLang="en-US" dirty="0"/>
              <a:t>チャージをすることで、無料区間以外の路線に乗車した際の支払いに使うことや、コンビニエンスストアでの支払いができます</a:t>
            </a:r>
            <a:endParaRPr kumimoji="1" lang="en-US" altLang="ja-JP" dirty="0"/>
          </a:p>
          <a:p>
            <a:r>
              <a:rPr kumimoji="1" lang="ja-JP" altLang="en-US" dirty="0"/>
              <a:t>卒業後は無料定期の機能は失効します。しかし、チャージをして、</a:t>
            </a:r>
            <a:r>
              <a:rPr kumimoji="1" lang="en-US" altLang="ja-JP" dirty="0" err="1"/>
              <a:t>Suica</a:t>
            </a:r>
            <a:r>
              <a:rPr kumimoji="1" lang="ja-JP" altLang="en-US" dirty="0" err="1"/>
              <a:t>のように</a:t>
            </a:r>
            <a:r>
              <a:rPr kumimoji="1" lang="ja-JP" altLang="en-US" dirty="0"/>
              <a:t>交通</a:t>
            </a:r>
            <a:r>
              <a:rPr kumimoji="1" lang="en-US" altLang="ja-JP" dirty="0"/>
              <a:t>IC</a:t>
            </a:r>
            <a:r>
              <a:rPr kumimoji="1" lang="ja-JP" altLang="en-US" dirty="0"/>
              <a:t>カードとして、また、コンビニエンスストアでの支払いに利用することができます。</a:t>
            </a:r>
            <a:endParaRPr kumimoji="1" lang="en-US" altLang="ja-JP" dirty="0"/>
          </a:p>
          <a:p>
            <a:r>
              <a:rPr kumimoji="1" lang="ja-JP" altLang="en-US" dirty="0"/>
              <a:t>利用予定が無ければ、営業所へ返却をすることで、発行時に支払った</a:t>
            </a:r>
            <a:r>
              <a:rPr kumimoji="1" lang="en-US" altLang="ja-JP" dirty="0"/>
              <a:t>500</a:t>
            </a:r>
            <a:r>
              <a:rPr kumimoji="1" lang="ja-JP" altLang="en-US" dirty="0"/>
              <a:t>円を返戻してもらうことができます。</a:t>
            </a:r>
          </a:p>
        </p:txBody>
      </p:sp>
    </p:spTree>
    <p:extLst>
      <p:ext uri="{BB962C8B-B14F-4D97-AF65-F5344CB8AC3E}">
        <p14:creationId xmlns:p14="http://schemas.microsoft.com/office/powerpoint/2010/main" val="379733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バスに忘れ物をしたとき</a:t>
            </a:r>
          </a:p>
        </p:txBody>
      </p:sp>
      <p:sp>
        <p:nvSpPr>
          <p:cNvPr id="3" name="コンテンツ プレースホルダー 2"/>
          <p:cNvSpPr>
            <a:spLocks noGrp="1"/>
          </p:cNvSpPr>
          <p:nvPr>
            <p:ph sz="half" idx="1"/>
          </p:nvPr>
        </p:nvSpPr>
        <p:spPr>
          <a:xfrm>
            <a:off x="1040160" y="1812098"/>
            <a:ext cx="10333473" cy="4713962"/>
          </a:xfrm>
        </p:spPr>
        <p:txBody>
          <a:bodyPr/>
          <a:lstStyle/>
          <a:p>
            <a:pPr marL="0" indent="0">
              <a:buNone/>
            </a:pPr>
            <a:r>
              <a:rPr kumimoji="1" lang="ja-JP" altLang="en-US" dirty="0"/>
              <a:t>●</a:t>
            </a:r>
            <a:r>
              <a:rPr kumimoji="1" lang="en-US" altLang="ja-JP" dirty="0"/>
              <a:t>『</a:t>
            </a:r>
            <a:r>
              <a:rPr kumimoji="1" lang="ja-JP" altLang="en-US" dirty="0"/>
              <a:t>スクールバス</a:t>
            </a:r>
            <a:r>
              <a:rPr kumimoji="1" lang="en-US" altLang="ja-JP" dirty="0"/>
              <a:t>』</a:t>
            </a:r>
            <a:r>
              <a:rPr kumimoji="1" lang="ja-JP" altLang="en-US" dirty="0"/>
              <a:t>に忘れたとき</a:t>
            </a:r>
            <a:endParaRPr lang="en-US" altLang="ja-JP" dirty="0"/>
          </a:p>
          <a:p>
            <a:pPr marL="0" indent="0">
              <a:buNone/>
            </a:pPr>
            <a:r>
              <a:rPr kumimoji="1" lang="ja-JP" altLang="en-US" dirty="0"/>
              <a:t>　 高校事務室に連絡してください。</a:t>
            </a:r>
            <a:endParaRPr kumimoji="1" lang="en-US" altLang="ja-JP" dirty="0"/>
          </a:p>
          <a:p>
            <a:pPr marL="0" indent="0">
              <a:buNone/>
            </a:pPr>
            <a:r>
              <a:rPr lang="ja-JP" altLang="en-US" dirty="0"/>
              <a:t>　　</a:t>
            </a:r>
            <a:r>
              <a:rPr kumimoji="1" lang="ja-JP" altLang="en-US" dirty="0"/>
              <a:t>「乗った路線」「乗った時刻」「座った場所」「忘れたもの」を教えてください。</a:t>
            </a:r>
            <a:endParaRPr lang="en-US" altLang="ja-JP" dirty="0"/>
          </a:p>
          <a:p>
            <a:pPr marL="0" indent="0">
              <a:buNone/>
            </a:pPr>
            <a:r>
              <a:rPr kumimoji="1" lang="ja-JP" altLang="en-US" dirty="0"/>
              <a:t>●</a:t>
            </a:r>
            <a:r>
              <a:rPr kumimoji="1" lang="en-US" altLang="ja-JP" dirty="0"/>
              <a:t>『</a:t>
            </a:r>
            <a:r>
              <a:rPr kumimoji="1" lang="ja-JP" altLang="en-US" dirty="0"/>
              <a:t>盛岡大学線</a:t>
            </a:r>
            <a:r>
              <a:rPr kumimoji="1" lang="en-US" altLang="ja-JP" dirty="0"/>
              <a:t>』『</a:t>
            </a:r>
            <a:r>
              <a:rPr kumimoji="1" lang="ja-JP" altLang="en-US" dirty="0"/>
              <a:t>沼宮内線</a:t>
            </a:r>
            <a:r>
              <a:rPr kumimoji="1" lang="en-US" altLang="ja-JP" dirty="0"/>
              <a:t>』</a:t>
            </a:r>
            <a:r>
              <a:rPr kumimoji="1" lang="ja-JP" altLang="en-US" dirty="0"/>
              <a:t>に忘れたとき</a:t>
            </a:r>
            <a:endParaRPr kumimoji="1" lang="en-US" altLang="ja-JP" dirty="0"/>
          </a:p>
          <a:p>
            <a:pPr marL="0" indent="0">
              <a:buNone/>
            </a:pPr>
            <a:r>
              <a:rPr lang="ja-JP" altLang="en-US" dirty="0"/>
              <a:t>　 携帯電話を利用できる時間帯は岩手県北自動車へ、</a:t>
            </a:r>
            <a:endParaRPr lang="en-US" altLang="ja-JP" dirty="0"/>
          </a:p>
          <a:p>
            <a:pPr marL="0" indent="0">
              <a:buNone/>
            </a:pPr>
            <a:r>
              <a:rPr kumimoji="1" lang="ja-JP" altLang="en-US" dirty="0"/>
              <a:t>　</a:t>
            </a:r>
            <a:r>
              <a:rPr lang="ja-JP" altLang="en-US" dirty="0"/>
              <a:t> 校舎内で忘れものに気付いたときは、高校事務室に連絡してください。</a:t>
            </a:r>
            <a:endParaRPr lang="en-US" altLang="ja-JP" dirty="0"/>
          </a:p>
          <a:p>
            <a:pPr marL="0" indent="0">
              <a:buNone/>
            </a:pPr>
            <a:r>
              <a:rPr kumimoji="1" lang="ja-JP" altLang="en-US" dirty="0"/>
              <a:t>　</a:t>
            </a:r>
            <a:r>
              <a:rPr lang="ja-JP" altLang="en-US" dirty="0"/>
              <a:t> 「乗った路線」「乗った時刻」「座った場所」「忘れたもの」を教えてください。</a:t>
            </a:r>
            <a:endParaRPr lang="en-US" altLang="ja-JP" dirty="0"/>
          </a:p>
          <a:p>
            <a:pPr marL="0" indent="0">
              <a:buNone/>
            </a:pPr>
            <a:endParaRPr kumimoji="1" lang="en-US" altLang="ja-JP" dirty="0"/>
          </a:p>
        </p:txBody>
      </p:sp>
    </p:spTree>
    <p:extLst>
      <p:ext uri="{BB962C8B-B14F-4D97-AF65-F5344CB8AC3E}">
        <p14:creationId xmlns:p14="http://schemas.microsoft.com/office/powerpoint/2010/main" val="190901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各連絡先</a:t>
            </a:r>
            <a:endParaRPr kumimoji="1" lang="ja-JP" altLang="en-US" dirty="0"/>
          </a:p>
        </p:txBody>
      </p:sp>
      <p:sp>
        <p:nvSpPr>
          <p:cNvPr id="5" name="コンテンツ プレースホルダー 2"/>
          <p:cNvSpPr>
            <a:spLocks noGrp="1"/>
          </p:cNvSpPr>
          <p:nvPr>
            <p:ph sz="half" idx="1"/>
          </p:nvPr>
        </p:nvSpPr>
        <p:spPr>
          <a:xfrm>
            <a:off x="1065213" y="1825625"/>
            <a:ext cx="8516937" cy="4187825"/>
          </a:xfrm>
        </p:spPr>
        <p:txBody>
          <a:bodyPr>
            <a:normAutofit/>
          </a:bodyPr>
          <a:lstStyle/>
          <a:p>
            <a:pPr marL="0" indent="0">
              <a:buNone/>
            </a:pPr>
            <a:r>
              <a:rPr kumimoji="1" lang="ja-JP" altLang="en-US" dirty="0"/>
              <a:t>●スクールバス</a:t>
            </a:r>
            <a:endParaRPr lang="en-US" altLang="ja-JP" dirty="0"/>
          </a:p>
          <a:p>
            <a:pPr marL="0" indent="0">
              <a:buNone/>
            </a:pPr>
            <a:r>
              <a:rPr kumimoji="1" lang="ja-JP" altLang="en-US" dirty="0"/>
              <a:t>　 盛岡大学附属高校事務室　</a:t>
            </a:r>
            <a:r>
              <a:rPr kumimoji="1" lang="en-US" altLang="ja-JP" dirty="0"/>
              <a:t>019-641-1121</a:t>
            </a:r>
          </a:p>
          <a:p>
            <a:pPr marL="0" indent="0">
              <a:buNone/>
            </a:pPr>
            <a:r>
              <a:rPr lang="ja-JP" altLang="en-US" dirty="0"/>
              <a:t>　 　　　　　　　　　　　　　　　　　 窓口は　</a:t>
            </a:r>
            <a:r>
              <a:rPr lang="en-US" altLang="ja-JP" dirty="0"/>
              <a:t>8</a:t>
            </a:r>
            <a:r>
              <a:rPr lang="ja-JP" altLang="en-US" dirty="0"/>
              <a:t>：</a:t>
            </a:r>
            <a:r>
              <a:rPr lang="en-US" altLang="ja-JP" dirty="0"/>
              <a:t>15</a:t>
            </a:r>
            <a:r>
              <a:rPr lang="ja-JP" altLang="en-US" dirty="0"/>
              <a:t>　～　</a:t>
            </a:r>
            <a:r>
              <a:rPr lang="en-US" altLang="ja-JP" dirty="0"/>
              <a:t>16</a:t>
            </a:r>
            <a:r>
              <a:rPr lang="ja-JP" altLang="en-US" dirty="0"/>
              <a:t>：</a:t>
            </a:r>
            <a:r>
              <a:rPr lang="en-US" altLang="ja-JP" dirty="0"/>
              <a:t>45</a:t>
            </a:r>
          </a:p>
          <a:p>
            <a:pPr marL="0" indent="0">
              <a:buNone/>
            </a:pPr>
            <a:r>
              <a:rPr kumimoji="1" lang="ja-JP" altLang="en-US" dirty="0"/>
              <a:t>●盛岡大学線</a:t>
            </a:r>
            <a:r>
              <a:rPr lang="ja-JP" altLang="en-US" dirty="0"/>
              <a:t>・沼宮内線</a:t>
            </a:r>
            <a:endParaRPr lang="en-US" altLang="ja-JP" dirty="0"/>
          </a:p>
          <a:p>
            <a:pPr marL="0" indent="0">
              <a:buNone/>
            </a:pPr>
            <a:r>
              <a:rPr lang="ja-JP" altLang="en-US" dirty="0"/>
              <a:t>　 岩手県北自動車インフォメーション　</a:t>
            </a:r>
            <a:r>
              <a:rPr lang="en-US" altLang="ja-JP" dirty="0"/>
              <a:t>019-641-1212</a:t>
            </a:r>
          </a:p>
          <a:p>
            <a:pPr marL="0" indent="0">
              <a:buNone/>
            </a:pPr>
            <a:endParaRPr lang="en-US" altLang="ja-JP" dirty="0"/>
          </a:p>
          <a:p>
            <a:pPr marL="0" indent="0">
              <a:buNone/>
            </a:pPr>
            <a:endParaRPr kumimoji="1" lang="en-US" altLang="ja-JP" dirty="0"/>
          </a:p>
        </p:txBody>
      </p:sp>
    </p:spTree>
    <p:extLst>
      <p:ext uri="{BB962C8B-B14F-4D97-AF65-F5344CB8AC3E}">
        <p14:creationId xmlns:p14="http://schemas.microsoft.com/office/powerpoint/2010/main" val="275100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8668" y="2956143"/>
            <a:ext cx="8880953" cy="1828800"/>
          </a:xfrm>
        </p:spPr>
        <p:txBody>
          <a:bodyPr rtlCol="0">
            <a:noAutofit/>
          </a:bodyPr>
          <a:lstStyle/>
          <a:p>
            <a:r>
              <a:rPr lang="ja-JP" altLang="en-US" sz="3200" dirty="0">
                <a:sym typeface="ＭＳ Ｐゴシック" panose="020B0600070205080204" pitchFamily="50" charset="-128"/>
              </a:rPr>
              <a:t>⑤ 路線、乗車区間を</a:t>
            </a:r>
            <a:r>
              <a:rPr lang="en-US" altLang="ja-JP" sz="3200" dirty="0">
                <a:sym typeface="ＭＳ Ｐゴシック" panose="020B0600070205080204" pitchFamily="50" charset="-128"/>
              </a:rPr>
              <a:t/>
            </a:r>
            <a:br>
              <a:rPr lang="en-US" altLang="ja-JP" sz="3200" dirty="0">
                <a:sym typeface="ＭＳ Ｐゴシック" panose="020B0600070205080204" pitchFamily="50" charset="-128"/>
              </a:rPr>
            </a:br>
            <a:r>
              <a:rPr lang="ja-JP" altLang="en-US" sz="3200" dirty="0">
                <a:sym typeface="ＭＳ Ｐゴシック" panose="020B0600070205080204" pitchFamily="50" charset="-128"/>
              </a:rPr>
              <a:t>　　スマートホン等で確認することができます。</a:t>
            </a:r>
            <a:r>
              <a:rPr lang="en-US" altLang="ja-JP" sz="3200" dirty="0">
                <a:sym typeface="ＭＳ Ｐゴシック" panose="020B0600070205080204" pitchFamily="50" charset="-128"/>
              </a:rPr>
              <a:t/>
            </a:r>
            <a:br>
              <a:rPr lang="en-US" altLang="ja-JP" sz="3200" dirty="0">
                <a:sym typeface="ＭＳ Ｐゴシック" panose="020B0600070205080204" pitchFamily="50" charset="-128"/>
              </a:rPr>
            </a:br>
            <a:r>
              <a:rPr lang="ja-JP" altLang="en-US" sz="3200" dirty="0">
                <a:sym typeface="ＭＳ Ｐゴシック" panose="020B0600070205080204" pitchFamily="50" charset="-128"/>
              </a:rPr>
              <a:t/>
            </a:r>
            <a:br>
              <a:rPr lang="ja-JP" altLang="en-US" sz="3200" dirty="0">
                <a:sym typeface="ＭＳ Ｐゴシック" panose="020B0600070205080204" pitchFamily="50" charset="-128"/>
              </a:rPr>
            </a:br>
            <a:endParaRPr lang="en-US" altLang="ja-JP" sz="3200" dirty="0">
              <a:sym typeface="ＭＳ Ｐゴシック" panose="020B0600070205080204" pitchFamily="50" charset="-128"/>
            </a:endParaRPr>
          </a:p>
        </p:txBody>
      </p:sp>
    </p:spTree>
    <p:extLst>
      <p:ext uri="{BB962C8B-B14F-4D97-AF65-F5344CB8AC3E}">
        <p14:creationId xmlns:p14="http://schemas.microsoft.com/office/powerpoint/2010/main" val="86297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QR</a:t>
            </a:r>
            <a:r>
              <a:rPr kumimoji="1" lang="ja-JP" altLang="en-US" dirty="0"/>
              <a:t>コードから路線、乗降場所を確認できます</a:t>
            </a:r>
          </a:p>
        </p:txBody>
      </p:sp>
      <p:pic>
        <p:nvPicPr>
          <p:cNvPr id="6" name="コンテンツ プレースホルダー 5"/>
          <p:cNvPicPr>
            <a:picLocks noGrp="1" noChangeAspect="1"/>
          </p:cNvPicPr>
          <p:nvPr>
            <p:ph sz="half" idx="2"/>
          </p:nvPr>
        </p:nvPicPr>
        <p:blipFill>
          <a:blip r:embed="rId2"/>
          <a:stretch>
            <a:fillRect/>
          </a:stretch>
        </p:blipFill>
        <p:spPr>
          <a:xfrm>
            <a:off x="5210830" y="2141951"/>
            <a:ext cx="5536504" cy="3770334"/>
          </a:xfrm>
          <a:prstGeom prst="rect">
            <a:avLst/>
          </a:prstGeom>
        </p:spPr>
      </p:pic>
      <p:pic>
        <p:nvPicPr>
          <p:cNvPr id="5" name="コンテンツ プレースホルダー 4"/>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02438" y="2243347"/>
            <a:ext cx="3352381" cy="3352381"/>
          </a:xfrm>
          <a:prstGeom prst="rect">
            <a:avLst/>
          </a:prstGeom>
          <a:noFill/>
          <a:ln>
            <a:noFill/>
          </a:ln>
        </p:spPr>
      </p:pic>
    </p:spTree>
    <p:extLst>
      <p:ext uri="{BB962C8B-B14F-4D97-AF65-F5344CB8AC3E}">
        <p14:creationId xmlns:p14="http://schemas.microsoft.com/office/powerpoint/2010/main" val="18110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9606" y="2931091"/>
            <a:ext cx="7014576" cy="1828800"/>
          </a:xfrm>
        </p:spPr>
        <p:txBody>
          <a:bodyPr rtlCol="0">
            <a:noAutofit/>
          </a:bodyPr>
          <a:lstStyle/>
          <a:p>
            <a:r>
              <a:rPr lang="ja-JP" altLang="en-US" sz="3200" dirty="0">
                <a:sym typeface="ＭＳ Ｐゴシック" panose="020B0600070205080204" pitchFamily="50" charset="-128"/>
              </a:rPr>
              <a:t>⑤ バスロケーションシステムについて</a:t>
            </a:r>
            <a:r>
              <a:rPr lang="en-US" altLang="ja-JP" sz="3200" dirty="0">
                <a:sym typeface="ＭＳ Ｐゴシック" panose="020B0600070205080204" pitchFamily="50" charset="-128"/>
              </a:rPr>
              <a:t/>
            </a:r>
            <a:br>
              <a:rPr lang="en-US" altLang="ja-JP" sz="3200" dirty="0">
                <a:sym typeface="ＭＳ Ｐゴシック" panose="020B0600070205080204" pitchFamily="50" charset="-128"/>
              </a:rPr>
            </a:br>
            <a:r>
              <a:rPr lang="ja-JP" altLang="en-US" sz="3200" dirty="0">
                <a:sym typeface="ＭＳ Ｐゴシック" panose="020B0600070205080204" pitchFamily="50" charset="-128"/>
              </a:rPr>
              <a:t/>
            </a:r>
            <a:br>
              <a:rPr lang="ja-JP" altLang="en-US" sz="3200" dirty="0">
                <a:sym typeface="ＭＳ Ｐゴシック" panose="020B0600070205080204" pitchFamily="50" charset="-128"/>
              </a:rPr>
            </a:br>
            <a:endParaRPr lang="en-US" altLang="ja-JP" sz="3200" dirty="0">
              <a:sym typeface="ＭＳ Ｐゴシック" panose="020B0600070205080204" pitchFamily="50" charset="-128"/>
            </a:endParaRPr>
          </a:p>
        </p:txBody>
      </p:sp>
    </p:spTree>
    <p:extLst>
      <p:ext uri="{BB962C8B-B14F-4D97-AF65-F5344CB8AC3E}">
        <p14:creationId xmlns:p14="http://schemas.microsoft.com/office/powerpoint/2010/main" val="33161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7240" y="415134"/>
            <a:ext cx="11049000" cy="910746"/>
          </a:xfrm>
        </p:spPr>
        <p:txBody>
          <a:bodyPr/>
          <a:lstStyle/>
          <a:p>
            <a:r>
              <a:rPr lang="ja-JP" altLang="en-US" dirty="0"/>
              <a:t>乗りたいバス（路線バス）が今どこにいるか確認できます</a:t>
            </a:r>
            <a:endParaRPr kumimoji="1" lang="ja-JP" altLang="en-US" dirty="0"/>
          </a:p>
        </p:txBody>
      </p:sp>
      <p:sp>
        <p:nvSpPr>
          <p:cNvPr id="4" name="コンテンツ プレースホルダー 2">
            <a:extLst>
              <a:ext uri="{FF2B5EF4-FFF2-40B4-BE49-F238E27FC236}">
                <a16:creationId xmlns:a16="http://schemas.microsoft.com/office/drawing/2014/main" id="{9041A733-F029-77EA-6A4E-0E0F42C3386E}"/>
              </a:ext>
            </a:extLst>
          </p:cNvPr>
          <p:cNvSpPr>
            <a:spLocks noGrp="1"/>
          </p:cNvSpPr>
          <p:nvPr>
            <p:ph idx="1"/>
          </p:nvPr>
        </p:nvSpPr>
        <p:spPr>
          <a:xfrm>
            <a:off x="1065214" y="2015646"/>
            <a:ext cx="10058400" cy="4229100"/>
          </a:xfrm>
        </p:spPr>
        <p:txBody>
          <a:bodyPr>
            <a:normAutofit/>
          </a:bodyPr>
          <a:lstStyle/>
          <a:p>
            <a:pPr marL="0" indent="0">
              <a:buNone/>
            </a:pPr>
            <a:r>
              <a:rPr kumimoji="1" lang="en-US" altLang="ja-JP" dirty="0">
                <a:solidFill>
                  <a:schemeClr val="tx1"/>
                </a:solidFill>
                <a:hlinkClick r:id="rId2">
                  <a:extLst>
                    <a:ext uri="{A12FA001-AC4F-418D-AE19-62706E023703}">
                      <ahyp:hlinkClr xmlns:ahyp="http://schemas.microsoft.com/office/drawing/2018/hyperlinkcolor" xmlns="" val="tx"/>
                    </a:ext>
                  </a:extLst>
                </a:hlinkClick>
              </a:rPr>
              <a:t>https://mc.bus-vision.jp/iwate-kenpokubus/view/searchStop.html</a:t>
            </a:r>
            <a:r>
              <a:rPr kumimoji="1" lang="ja-JP" altLang="en-US" dirty="0">
                <a:solidFill>
                  <a:schemeClr val="tx1"/>
                </a:solidFill>
              </a:rPr>
              <a:t>　</a:t>
            </a:r>
            <a:endParaRPr kumimoji="1" lang="en-US" altLang="ja-JP" dirty="0">
              <a:solidFill>
                <a:schemeClr val="tx1"/>
              </a:solidFill>
            </a:endParaRPr>
          </a:p>
          <a:p>
            <a:pPr marL="0" indent="0">
              <a:buNone/>
            </a:pPr>
            <a:endParaRPr lang="en-US" altLang="ja-JP" dirty="0"/>
          </a:p>
          <a:p>
            <a:pPr marL="0" indent="0">
              <a:buNone/>
            </a:pPr>
            <a:r>
              <a:rPr lang="ja-JP" altLang="en-US" dirty="0"/>
              <a:t>①</a:t>
            </a:r>
            <a:r>
              <a:rPr lang="ja-JP" altLang="en-US" dirty="0">
                <a:solidFill>
                  <a:schemeClr val="tx1"/>
                </a:solidFill>
              </a:rPr>
              <a:t>岩手県北自動車　バスロケーションシステムで検索</a:t>
            </a:r>
            <a:endParaRPr lang="en-US" altLang="ja-JP" dirty="0">
              <a:solidFill>
                <a:schemeClr val="tx1"/>
              </a:solidFill>
            </a:endParaRPr>
          </a:p>
          <a:p>
            <a:pPr marL="0" indent="0">
              <a:buNone/>
            </a:pPr>
            <a:r>
              <a:rPr lang="ja-JP" altLang="en-US" dirty="0"/>
              <a:t>②</a:t>
            </a:r>
            <a:r>
              <a:rPr lang="ja-JP" altLang="en-US" dirty="0">
                <a:solidFill>
                  <a:schemeClr val="tx1"/>
                </a:solidFill>
              </a:rPr>
              <a:t>乗降指定・車両指定・最寄りバス停・指定停留所から検索します。</a:t>
            </a:r>
            <a:endParaRPr lang="en-US" altLang="ja-JP" dirty="0">
              <a:solidFill>
                <a:schemeClr val="tx1"/>
              </a:solidFill>
            </a:endParaRPr>
          </a:p>
          <a:p>
            <a:pPr marL="0" indent="0">
              <a:buNone/>
            </a:pPr>
            <a:r>
              <a:rPr lang="ja-JP" altLang="en-US" dirty="0"/>
              <a:t>③</a:t>
            </a:r>
            <a:r>
              <a:rPr lang="ja-JP" altLang="en-US" dirty="0">
                <a:solidFill>
                  <a:schemeClr val="tx1"/>
                </a:solidFill>
              </a:rPr>
              <a:t>乗車停留所、降車停留所を入力し検索ボタンを押します。</a:t>
            </a:r>
            <a:endParaRPr lang="en-US" altLang="ja-JP" dirty="0">
              <a:solidFill>
                <a:schemeClr val="tx1"/>
              </a:solidFill>
            </a:endParaRPr>
          </a:p>
          <a:p>
            <a:pPr marL="0" indent="0">
              <a:buNone/>
            </a:pPr>
            <a:r>
              <a:rPr lang="ja-JP" altLang="en-US" dirty="0"/>
              <a:t>④</a:t>
            </a:r>
            <a:r>
              <a:rPr kumimoji="1" lang="ja-JP" altLang="en-US" dirty="0">
                <a:solidFill>
                  <a:schemeClr val="tx1"/>
                </a:solidFill>
              </a:rPr>
              <a:t>バス接近情報を押すと現在地を見ることができます。</a:t>
            </a:r>
            <a:endParaRPr kumimoji="1" lang="en-US" altLang="ja-JP" dirty="0">
              <a:solidFill>
                <a:schemeClr val="tx1"/>
              </a:solidFill>
            </a:endParaRPr>
          </a:p>
        </p:txBody>
      </p:sp>
    </p:spTree>
    <p:extLst>
      <p:ext uri="{BB962C8B-B14F-4D97-AF65-F5344CB8AC3E}">
        <p14:creationId xmlns:p14="http://schemas.microsoft.com/office/powerpoint/2010/main" val="297768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8">
            <a:extLst>
              <a:ext uri="{FF2B5EF4-FFF2-40B4-BE49-F238E27FC236}">
                <a16:creationId xmlns:a16="http://schemas.microsoft.com/office/drawing/2014/main" id="{CABE3919-B212-EA18-FBA8-906CD44F0EC6}"/>
              </a:ext>
            </a:extLst>
          </p:cNvPr>
          <p:cNvPicPr>
            <a:picLocks noGrp="1" noChangeAspect="1"/>
          </p:cNvPicPr>
          <p:nvPr>
            <p:ph idx="1"/>
          </p:nvPr>
        </p:nvPicPr>
        <p:blipFill rotWithShape="1">
          <a:blip r:embed="rId2"/>
          <a:srcRect t="7017" r="2399" b="18101"/>
          <a:stretch/>
        </p:blipFill>
        <p:spPr>
          <a:xfrm>
            <a:off x="1194681" y="889348"/>
            <a:ext cx="9799463" cy="5092352"/>
          </a:xfrm>
        </p:spPr>
      </p:pic>
    </p:spTree>
    <p:extLst>
      <p:ext uri="{BB962C8B-B14F-4D97-AF65-F5344CB8AC3E}">
        <p14:creationId xmlns:p14="http://schemas.microsoft.com/office/powerpoint/2010/main" val="277078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3226" y="2560442"/>
            <a:ext cx="8857397" cy="1828800"/>
          </a:xfrm>
        </p:spPr>
        <p:txBody>
          <a:bodyPr rtlCol="0">
            <a:normAutofit/>
          </a:bodyPr>
          <a:lstStyle/>
          <a:p>
            <a:r>
              <a:rPr lang="ja-JP" altLang="en-US" dirty="0">
                <a:sym typeface="ＭＳ Ｐゴシック" panose="020B0600070205080204" pitchFamily="50" charset="-128"/>
              </a:rPr>
              <a:t>① スクールバスに無料乗車できます。</a:t>
            </a:r>
            <a:r>
              <a:rPr lang="en-US" altLang="ja-JP" dirty="0">
                <a:sym typeface="ＭＳ Ｐゴシック" panose="020B0600070205080204" pitchFamily="50" charset="-128"/>
              </a:rPr>
              <a:t/>
            </a:r>
            <a:br>
              <a:rPr lang="en-US" altLang="ja-JP" dirty="0">
                <a:sym typeface="ＭＳ Ｐゴシック" panose="020B0600070205080204" pitchFamily="50" charset="-128"/>
              </a:rPr>
            </a:br>
            <a:r>
              <a:rPr lang="ja-JP" altLang="en-US" dirty="0">
                <a:sym typeface="ＭＳ Ｐゴシック" panose="020B0600070205080204" pitchFamily="50" charset="-128"/>
              </a:rPr>
              <a:t>　　路線、乗降場所が変わります。</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6">
            <a:extLst>
              <a:ext uri="{FF2B5EF4-FFF2-40B4-BE49-F238E27FC236}">
                <a16:creationId xmlns:a16="http://schemas.microsoft.com/office/drawing/2014/main" id="{F410B4D4-7687-A032-938E-84A1C66DAA62}"/>
              </a:ext>
            </a:extLst>
          </p:cNvPr>
          <p:cNvPicPr>
            <a:picLocks noGrp="1" noChangeAspect="1"/>
          </p:cNvPicPr>
          <p:nvPr>
            <p:ph idx="1"/>
          </p:nvPr>
        </p:nvPicPr>
        <p:blipFill rotWithShape="1">
          <a:blip r:embed="rId2"/>
          <a:srcRect t="6175" r="4033" b="14316"/>
          <a:stretch/>
        </p:blipFill>
        <p:spPr>
          <a:xfrm>
            <a:off x="1557076" y="764088"/>
            <a:ext cx="9074674" cy="5217612"/>
          </a:xfrm>
        </p:spPr>
      </p:pic>
    </p:spTree>
    <p:extLst>
      <p:ext uri="{BB962C8B-B14F-4D97-AF65-F5344CB8AC3E}">
        <p14:creationId xmlns:p14="http://schemas.microsoft.com/office/powerpoint/2010/main" val="137130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427968" y="767068"/>
            <a:ext cx="9703766" cy="5458368"/>
          </a:xfrm>
          <a:prstGeom prst="rect">
            <a:avLst/>
          </a:prstGeom>
        </p:spPr>
      </p:pic>
    </p:spTree>
    <p:extLst>
      <p:ext uri="{BB962C8B-B14F-4D97-AF65-F5344CB8AC3E}">
        <p14:creationId xmlns:p14="http://schemas.microsoft.com/office/powerpoint/2010/main" val="4651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県北バスのスクールバスロケーションシステム</a:t>
            </a:r>
          </a:p>
        </p:txBody>
      </p:sp>
      <p:pic>
        <p:nvPicPr>
          <p:cNvPr id="6" name="コンテンツ プレースホルダー 5"/>
          <p:cNvPicPr>
            <a:picLocks noGrp="1" noChangeAspect="1"/>
          </p:cNvPicPr>
          <p:nvPr>
            <p:ph idx="1"/>
          </p:nvPr>
        </p:nvPicPr>
        <p:blipFill rotWithShape="1">
          <a:blip r:embed="rId2"/>
          <a:srcRect t="6716" r="638" b="3849"/>
          <a:stretch/>
        </p:blipFill>
        <p:spPr>
          <a:xfrm>
            <a:off x="6289169" y="3125585"/>
            <a:ext cx="4991202" cy="2527069"/>
          </a:xfrm>
          <a:prstGeom prst="rect">
            <a:avLst/>
          </a:prstGeom>
        </p:spPr>
      </p:pic>
      <p:pic>
        <p:nvPicPr>
          <p:cNvPr id="7" name="図 6"/>
          <p:cNvPicPr>
            <a:picLocks noChangeAspect="1"/>
          </p:cNvPicPr>
          <p:nvPr/>
        </p:nvPicPr>
        <p:blipFill rotWithShape="1">
          <a:blip r:embed="rId3"/>
          <a:srcRect t="6610" b="3651"/>
          <a:stretch/>
        </p:blipFill>
        <p:spPr>
          <a:xfrm>
            <a:off x="1065212" y="3128658"/>
            <a:ext cx="5000105" cy="2523996"/>
          </a:xfrm>
          <a:prstGeom prst="rect">
            <a:avLst/>
          </a:prstGeom>
        </p:spPr>
      </p:pic>
      <p:sp>
        <p:nvSpPr>
          <p:cNvPr id="8" name="テキスト ボックス 7"/>
          <p:cNvSpPr txBox="1"/>
          <p:nvPr/>
        </p:nvSpPr>
        <p:spPr>
          <a:xfrm>
            <a:off x="1065212" y="1951304"/>
            <a:ext cx="10331537" cy="646331"/>
          </a:xfrm>
          <a:prstGeom prst="rect">
            <a:avLst/>
          </a:prstGeom>
          <a:noFill/>
        </p:spPr>
        <p:txBody>
          <a:bodyPr wrap="square" rtlCol="0">
            <a:spAutoFit/>
          </a:bodyPr>
          <a:lstStyle/>
          <a:p>
            <a:r>
              <a:rPr lang="ja-JP" altLang="en-US" dirty="0" smtClean="0">
                <a:latin typeface="ＭＳ Ｐゴシック" panose="020B0600070205080204" pitchFamily="50" charset="-128"/>
                <a:ea typeface="ＭＳ Ｐゴシック" panose="020B0600070205080204" pitchFamily="50" charset="-128"/>
              </a:rPr>
              <a:t>スクールバスも　</a:t>
            </a:r>
            <a:r>
              <a:rPr lang="en-US" altLang="ja-JP" dirty="0" smtClean="0">
                <a:latin typeface="ＭＳ Ｐゴシック" panose="020B0600070205080204" pitchFamily="50" charset="-128"/>
                <a:ea typeface="ＭＳ Ｐゴシック" panose="020B0600070205080204" pitchFamily="50" charset="-128"/>
                <a:hlinkClick r:id="rId4"/>
              </a:rPr>
              <a:t>https</a:t>
            </a:r>
            <a:r>
              <a:rPr lang="en-US" altLang="ja-JP" dirty="0">
                <a:latin typeface="ＭＳ Ｐゴシック" panose="020B0600070205080204" pitchFamily="50" charset="-128"/>
                <a:ea typeface="ＭＳ Ｐゴシック" panose="020B0600070205080204" pitchFamily="50" charset="-128"/>
                <a:hlinkClick r:id="rId4"/>
              </a:rPr>
              <a:t>://</a:t>
            </a:r>
            <a:r>
              <a:rPr lang="en-US" altLang="ja-JP" dirty="0" smtClean="0">
                <a:latin typeface="ＭＳ Ｐゴシック" panose="020B0600070205080204" pitchFamily="50" charset="-128"/>
                <a:ea typeface="ＭＳ Ｐゴシック" panose="020B0600070205080204" pitchFamily="50" charset="-128"/>
                <a:hlinkClick r:id="rId4"/>
              </a:rPr>
              <a:t>mc.bus-vision.jp/morioka</a:t>
            </a:r>
            <a:r>
              <a:rPr lang="ja-JP" altLang="en-US" dirty="0" smtClean="0">
                <a:latin typeface="ＭＳ Ｐゴシック" panose="020B0600070205080204" pitchFamily="50" charset="-128"/>
                <a:ea typeface="ＭＳ Ｐゴシック" panose="020B0600070205080204" pitchFamily="50" charset="-128"/>
              </a:rPr>
              <a:t>　から位置情報を確認することができます。</a:t>
            </a:r>
            <a:endParaRPr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検索方法</a:t>
            </a:r>
            <a:r>
              <a:rPr kumimoji="1" lang="ja-JP" altLang="en-US" dirty="0" smtClean="0">
                <a:latin typeface="ＭＳ Ｐゴシック" panose="020B0600070205080204" pitchFamily="50" charset="-128"/>
                <a:ea typeface="ＭＳ Ｐゴシック" panose="020B0600070205080204" pitchFamily="50" charset="-128"/>
              </a:rPr>
              <a:t>は路線バスと同じです。</a:t>
            </a:r>
            <a:endParaRPr kumimoji="1"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70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2686" y="492690"/>
            <a:ext cx="10058402" cy="1219200"/>
          </a:xfrm>
        </p:spPr>
        <p:txBody>
          <a:bodyPr rtlCol="0">
            <a:normAutofit/>
          </a:bodyPr>
          <a:lstStyle/>
          <a:p>
            <a:pPr rtl="0"/>
            <a:r>
              <a:rPr lang="ja-JP" altLang="en-US" dirty="0">
                <a:sym typeface="ＭＳ Ｐゴシック" panose="020B0600070205080204" pitchFamily="50" charset="-128"/>
              </a:rPr>
              <a:t>スクールバス路線が変更になります！</a:t>
            </a:r>
            <a:r>
              <a:rPr lang="en-US" altLang="ja-JP" dirty="0">
                <a:sym typeface="ＭＳ Ｐゴシック" panose="020B0600070205080204" pitchFamily="50" charset="-128"/>
              </a:rPr>
              <a:t/>
            </a:r>
            <a:br>
              <a:rPr lang="en-US" altLang="ja-JP" dirty="0">
                <a:sym typeface="ＭＳ Ｐゴシック" panose="020B0600070205080204" pitchFamily="50" charset="-128"/>
              </a:rPr>
            </a:br>
            <a:r>
              <a:rPr lang="ja-JP" altLang="en-US" dirty="0">
                <a:sym typeface="ＭＳ Ｐゴシック" panose="020B0600070205080204" pitchFamily="50" charset="-128"/>
              </a:rPr>
              <a:t>　　　　　　　　　　　　　　　　　　</a:t>
            </a:r>
            <a:r>
              <a:rPr lang="ja-JP" altLang="en-US" sz="2400" dirty="0">
                <a:sym typeface="ＭＳ Ｐゴシック" panose="020B0600070205080204" pitchFamily="50" charset="-128"/>
              </a:rPr>
              <a:t>乗車には身分証明書が必要です</a:t>
            </a:r>
          </a:p>
        </p:txBody>
      </p:sp>
      <p:sp>
        <p:nvSpPr>
          <p:cNvPr id="3" name="コンテンツ プレースホルダー 2"/>
          <p:cNvSpPr>
            <a:spLocks noGrp="1"/>
          </p:cNvSpPr>
          <p:nvPr>
            <p:ph sz="half" idx="1"/>
          </p:nvPr>
        </p:nvSpPr>
        <p:spPr>
          <a:xfrm>
            <a:off x="5299009" y="1975937"/>
            <a:ext cx="4954588" cy="1894605"/>
          </a:xfrm>
        </p:spPr>
        <p:txBody>
          <a:bodyPr rtlCol="0"/>
          <a:lstStyle/>
          <a:p>
            <a:pPr marL="0" indent="0" rtl="0">
              <a:buNone/>
            </a:pPr>
            <a:r>
              <a:rPr lang="en-US" altLang="ja-JP" dirty="0">
                <a:sym typeface="ＭＳ Ｐゴシック" panose="020B0600070205080204" pitchFamily="50" charset="-128"/>
              </a:rPr>
              <a:t>【</a:t>
            </a:r>
            <a:r>
              <a:rPr lang="ja-JP" altLang="en-US" dirty="0">
                <a:sym typeface="ＭＳ Ｐゴシック" panose="020B0600070205080204" pitchFamily="50" charset="-128"/>
              </a:rPr>
              <a:t>富士モーターサービス</a:t>
            </a:r>
            <a:r>
              <a:rPr lang="en-US" altLang="ja-JP" dirty="0">
                <a:sym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r>
              <a:rPr lang="ja-JP" altLang="en-US" dirty="0">
                <a:sym typeface="ＭＳ Ｐゴシック" panose="020B0600070205080204" pitchFamily="50" charset="-128"/>
              </a:rPr>
              <a:t>仙北</a:t>
            </a:r>
            <a:r>
              <a:rPr lang="ja-JP" altLang="en-US" dirty="0" smtClean="0">
                <a:sym typeface="ＭＳ Ｐゴシック" panose="020B0600070205080204" pitchFamily="50" charset="-128"/>
              </a:rPr>
              <a:t>線</a:t>
            </a:r>
            <a:endParaRPr lang="ja-JP" altLang="en-US" strike="sngStrike" dirty="0">
              <a:highlight>
                <a:srgbClr val="FFFF00"/>
              </a:highlight>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6" name="Picture 2" descr="岩手県北観光 日野セレガ HD">
            <a:extLst>
              <a:ext uri="{FF2B5EF4-FFF2-40B4-BE49-F238E27FC236}">
                <a16:creationId xmlns:a16="http://schemas.microsoft.com/office/drawing/2014/main" id="{BB4E7CC7-B1C6-27DA-F91A-6A1AC6C84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416" y="4261222"/>
            <a:ext cx="2155371" cy="1320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富士モーターサービス --東北の観光バス写真館--">
            <a:extLst>
              <a:ext uri="{FF2B5EF4-FFF2-40B4-BE49-F238E27FC236}">
                <a16:creationId xmlns:a16="http://schemas.microsoft.com/office/drawing/2014/main" id="{00E354C4-E77D-085C-F9D1-C554C013F3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415" y="2126337"/>
            <a:ext cx="2155371" cy="1320801"/>
          </a:xfrm>
          <a:prstGeom prst="rect">
            <a:avLst/>
          </a:prstGeom>
          <a:noFill/>
          <a:extLst>
            <a:ext uri="{909E8E84-426E-40DD-AFC4-6F175D3DCCD1}">
              <a14:hiddenFill xmlns:a14="http://schemas.microsoft.com/office/drawing/2010/main">
                <a:solidFill>
                  <a:srgbClr val="FFFFFF"/>
                </a:solidFill>
              </a14:hiddenFill>
            </a:ext>
          </a:extLst>
        </p:spPr>
      </p:pic>
      <p:sp>
        <p:nvSpPr>
          <p:cNvPr id="8" name="コンテンツ プレースホルダー 2"/>
          <p:cNvSpPr>
            <a:spLocks noGrp="1"/>
          </p:cNvSpPr>
          <p:nvPr>
            <p:ph sz="half" idx="1"/>
          </p:nvPr>
        </p:nvSpPr>
        <p:spPr>
          <a:xfrm>
            <a:off x="5298813" y="3865133"/>
            <a:ext cx="4954588" cy="1894605"/>
          </a:xfrm>
        </p:spPr>
        <p:txBody>
          <a:bodyPr rtlCol="0">
            <a:noAutofit/>
          </a:bodyPr>
          <a:lstStyle/>
          <a:p>
            <a:pPr marL="0" indent="0" rtl="0">
              <a:buNone/>
            </a:pP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岩手県北バス</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p>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青山・みたけ線</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r>
              <a:rPr lang="ja-JP" altLang="en-US" dirty="0">
                <a:sym typeface="ＭＳ Ｐゴシック" panose="020B0600070205080204" pitchFamily="50" charset="-128"/>
              </a:rPr>
              <a:t>松園線</a:t>
            </a:r>
            <a:endParaRPr lang="en-US" altLang="ja-JP" dirty="0">
              <a:sym typeface="ＭＳ Ｐゴシック" panose="020B0600070205080204" pitchFamily="50" charset="-128"/>
            </a:endParaRPr>
          </a:p>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滝沢線</a:t>
            </a:r>
          </a:p>
        </p:txBody>
      </p:sp>
      <p:sp>
        <p:nvSpPr>
          <p:cNvPr id="9" name="右矢印 8"/>
          <p:cNvSpPr/>
          <p:nvPr/>
        </p:nvSpPr>
        <p:spPr>
          <a:xfrm>
            <a:off x="3945699" y="2592888"/>
            <a:ext cx="1014608" cy="375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945699" y="4733730"/>
            <a:ext cx="1014608" cy="375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18012" y="3461765"/>
            <a:ext cx="897774" cy="261610"/>
          </a:xfrm>
          <a:prstGeom prst="rect">
            <a:avLst/>
          </a:prstGeom>
          <a:noFill/>
        </p:spPr>
        <p:txBody>
          <a:bodyPr wrap="square" rtlCol="0">
            <a:spAutoFit/>
          </a:bodyPr>
          <a:lstStyle/>
          <a:p>
            <a:r>
              <a:rPr kumimoji="1" lang="en-US" altLang="ja-JP" sz="1100" b="1" dirty="0"/>
              <a:t>※</a:t>
            </a:r>
            <a:r>
              <a:rPr kumimoji="1" lang="ja-JP" altLang="en-US" sz="1100" b="1" dirty="0">
                <a:latin typeface="BIZ UDゴシック" panose="020B0400000000000000" pitchFamily="49" charset="-128"/>
                <a:ea typeface="BIZ UDゴシック" panose="020B0400000000000000" pitchFamily="49" charset="-128"/>
              </a:rPr>
              <a:t>イメージ</a:t>
            </a:r>
          </a:p>
        </p:txBody>
      </p:sp>
      <p:sp>
        <p:nvSpPr>
          <p:cNvPr id="11" name="テキスト ボックス 10"/>
          <p:cNvSpPr txBox="1"/>
          <p:nvPr/>
        </p:nvSpPr>
        <p:spPr>
          <a:xfrm>
            <a:off x="2618012" y="5628933"/>
            <a:ext cx="897774" cy="261610"/>
          </a:xfrm>
          <a:prstGeom prst="rect">
            <a:avLst/>
          </a:prstGeom>
          <a:noFill/>
        </p:spPr>
        <p:txBody>
          <a:bodyPr wrap="square" rtlCol="0">
            <a:spAutoFit/>
          </a:bodyPr>
          <a:lstStyle/>
          <a:p>
            <a:r>
              <a:rPr kumimoji="1" lang="en-US" altLang="ja-JP" sz="1100" b="1" dirty="0"/>
              <a:t>※</a:t>
            </a:r>
            <a:r>
              <a:rPr kumimoji="1" lang="ja-JP" altLang="en-US" sz="1100" b="1" dirty="0">
                <a:latin typeface="BIZ UDゴシック" panose="020B0400000000000000" pitchFamily="49" charset="-128"/>
                <a:ea typeface="BIZ UDゴシック" panose="020B0400000000000000" pitchFamily="49" charset="-128"/>
              </a:rPr>
              <a:t>イメージ</a:t>
            </a: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2791" y="91857"/>
            <a:ext cx="10058402" cy="1219200"/>
          </a:xfrm>
        </p:spPr>
        <p:txBody>
          <a:bodyPr rtlCol="0">
            <a:normAutofit/>
          </a:bodyPr>
          <a:lstStyle/>
          <a:p>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スクールバスの路線と時刻表（往路）</a:t>
            </a:r>
          </a:p>
        </p:txBody>
      </p:sp>
      <p:graphicFrame>
        <p:nvGraphicFramePr>
          <p:cNvPr id="7" name="コンテンツ プレースホルダー 4">
            <a:extLst>
              <a:ext uri="{FF2B5EF4-FFF2-40B4-BE49-F238E27FC236}">
                <a16:creationId xmlns:a16="http://schemas.microsoft.com/office/drawing/2014/main" id="{41AE2B3A-7B89-25C5-5E37-09EAE55CF7CC}"/>
              </a:ext>
            </a:extLst>
          </p:cNvPr>
          <p:cNvGraphicFramePr>
            <a:graphicFrameLocks/>
          </p:cNvGraphicFramePr>
          <p:nvPr>
            <p:extLst>
              <p:ext uri="{D42A27DB-BD31-4B8C-83A1-F6EECF244321}">
                <p14:modId xmlns:p14="http://schemas.microsoft.com/office/powerpoint/2010/main" val="800656861"/>
              </p:ext>
            </p:extLst>
          </p:nvPr>
        </p:nvGraphicFramePr>
        <p:xfrm>
          <a:off x="1203952" y="1311067"/>
          <a:ext cx="9734769" cy="5446725"/>
        </p:xfrm>
        <a:graphic>
          <a:graphicData uri="http://schemas.openxmlformats.org/drawingml/2006/table">
            <a:tbl>
              <a:tblPr/>
              <a:tblGrid>
                <a:gridCol w="131452">
                  <a:extLst>
                    <a:ext uri="{9D8B030D-6E8A-4147-A177-3AD203B41FA5}">
                      <a16:colId xmlns:a16="http://schemas.microsoft.com/office/drawing/2014/main" val="968597938"/>
                    </a:ext>
                  </a:extLst>
                </a:gridCol>
                <a:gridCol w="1183070">
                  <a:extLst>
                    <a:ext uri="{9D8B030D-6E8A-4147-A177-3AD203B41FA5}">
                      <a16:colId xmlns:a16="http://schemas.microsoft.com/office/drawing/2014/main" val="3923392133"/>
                    </a:ext>
                  </a:extLst>
                </a:gridCol>
                <a:gridCol w="288465">
                  <a:extLst>
                    <a:ext uri="{9D8B030D-6E8A-4147-A177-3AD203B41FA5}">
                      <a16:colId xmlns:a16="http://schemas.microsoft.com/office/drawing/2014/main" val="4053474151"/>
                    </a:ext>
                  </a:extLst>
                </a:gridCol>
                <a:gridCol w="288465">
                  <a:extLst>
                    <a:ext uri="{9D8B030D-6E8A-4147-A177-3AD203B41FA5}">
                      <a16:colId xmlns:a16="http://schemas.microsoft.com/office/drawing/2014/main" val="1005765569"/>
                    </a:ext>
                  </a:extLst>
                </a:gridCol>
                <a:gridCol w="160664">
                  <a:extLst>
                    <a:ext uri="{9D8B030D-6E8A-4147-A177-3AD203B41FA5}">
                      <a16:colId xmlns:a16="http://schemas.microsoft.com/office/drawing/2014/main" val="150438674"/>
                    </a:ext>
                  </a:extLst>
                </a:gridCol>
                <a:gridCol w="131452">
                  <a:extLst>
                    <a:ext uri="{9D8B030D-6E8A-4147-A177-3AD203B41FA5}">
                      <a16:colId xmlns:a16="http://schemas.microsoft.com/office/drawing/2014/main" val="2282560136"/>
                    </a:ext>
                  </a:extLst>
                </a:gridCol>
                <a:gridCol w="1183070">
                  <a:extLst>
                    <a:ext uri="{9D8B030D-6E8A-4147-A177-3AD203B41FA5}">
                      <a16:colId xmlns:a16="http://schemas.microsoft.com/office/drawing/2014/main" val="416739339"/>
                    </a:ext>
                  </a:extLst>
                </a:gridCol>
                <a:gridCol w="288465">
                  <a:extLst>
                    <a:ext uri="{9D8B030D-6E8A-4147-A177-3AD203B41FA5}">
                      <a16:colId xmlns:a16="http://schemas.microsoft.com/office/drawing/2014/main" val="556145930"/>
                    </a:ext>
                  </a:extLst>
                </a:gridCol>
                <a:gridCol w="160664">
                  <a:extLst>
                    <a:ext uri="{9D8B030D-6E8A-4147-A177-3AD203B41FA5}">
                      <a16:colId xmlns:a16="http://schemas.microsoft.com/office/drawing/2014/main" val="655197945"/>
                    </a:ext>
                  </a:extLst>
                </a:gridCol>
                <a:gridCol w="131452">
                  <a:extLst>
                    <a:ext uri="{9D8B030D-6E8A-4147-A177-3AD203B41FA5}">
                      <a16:colId xmlns:a16="http://schemas.microsoft.com/office/drawing/2014/main" val="1765197858"/>
                    </a:ext>
                  </a:extLst>
                </a:gridCol>
                <a:gridCol w="1394853">
                  <a:extLst>
                    <a:ext uri="{9D8B030D-6E8A-4147-A177-3AD203B41FA5}">
                      <a16:colId xmlns:a16="http://schemas.microsoft.com/office/drawing/2014/main" val="1297093966"/>
                    </a:ext>
                  </a:extLst>
                </a:gridCol>
                <a:gridCol w="288465">
                  <a:extLst>
                    <a:ext uri="{9D8B030D-6E8A-4147-A177-3AD203B41FA5}">
                      <a16:colId xmlns:a16="http://schemas.microsoft.com/office/drawing/2014/main" val="3182497984"/>
                    </a:ext>
                  </a:extLst>
                </a:gridCol>
                <a:gridCol w="288465">
                  <a:extLst>
                    <a:ext uri="{9D8B030D-6E8A-4147-A177-3AD203B41FA5}">
                      <a16:colId xmlns:a16="http://schemas.microsoft.com/office/drawing/2014/main" val="3681115176"/>
                    </a:ext>
                  </a:extLst>
                </a:gridCol>
                <a:gridCol w="160664">
                  <a:extLst>
                    <a:ext uri="{9D8B030D-6E8A-4147-A177-3AD203B41FA5}">
                      <a16:colId xmlns:a16="http://schemas.microsoft.com/office/drawing/2014/main" val="3476808173"/>
                    </a:ext>
                  </a:extLst>
                </a:gridCol>
                <a:gridCol w="131452">
                  <a:extLst>
                    <a:ext uri="{9D8B030D-6E8A-4147-A177-3AD203B41FA5}">
                      <a16:colId xmlns:a16="http://schemas.microsoft.com/office/drawing/2014/main" val="2551984260"/>
                    </a:ext>
                  </a:extLst>
                </a:gridCol>
                <a:gridCol w="1183070">
                  <a:extLst>
                    <a:ext uri="{9D8B030D-6E8A-4147-A177-3AD203B41FA5}">
                      <a16:colId xmlns:a16="http://schemas.microsoft.com/office/drawing/2014/main" val="802363007"/>
                    </a:ext>
                  </a:extLst>
                </a:gridCol>
                <a:gridCol w="288465">
                  <a:extLst>
                    <a:ext uri="{9D8B030D-6E8A-4147-A177-3AD203B41FA5}">
                      <a16:colId xmlns:a16="http://schemas.microsoft.com/office/drawing/2014/main" val="3726060043"/>
                    </a:ext>
                  </a:extLst>
                </a:gridCol>
                <a:gridCol w="288465">
                  <a:extLst>
                    <a:ext uri="{9D8B030D-6E8A-4147-A177-3AD203B41FA5}">
                      <a16:colId xmlns:a16="http://schemas.microsoft.com/office/drawing/2014/main" val="648501514"/>
                    </a:ext>
                  </a:extLst>
                </a:gridCol>
                <a:gridCol w="160664">
                  <a:extLst>
                    <a:ext uri="{9D8B030D-6E8A-4147-A177-3AD203B41FA5}">
                      <a16:colId xmlns:a16="http://schemas.microsoft.com/office/drawing/2014/main" val="4063446921"/>
                    </a:ext>
                  </a:extLst>
                </a:gridCol>
                <a:gridCol w="131452">
                  <a:extLst>
                    <a:ext uri="{9D8B030D-6E8A-4147-A177-3AD203B41FA5}">
                      <a16:colId xmlns:a16="http://schemas.microsoft.com/office/drawing/2014/main" val="4146067429"/>
                    </a:ext>
                  </a:extLst>
                </a:gridCol>
                <a:gridCol w="1183070">
                  <a:extLst>
                    <a:ext uri="{9D8B030D-6E8A-4147-A177-3AD203B41FA5}">
                      <a16:colId xmlns:a16="http://schemas.microsoft.com/office/drawing/2014/main" val="3628616916"/>
                    </a:ext>
                  </a:extLst>
                </a:gridCol>
                <a:gridCol w="288465">
                  <a:extLst>
                    <a:ext uri="{9D8B030D-6E8A-4147-A177-3AD203B41FA5}">
                      <a16:colId xmlns:a16="http://schemas.microsoft.com/office/drawing/2014/main" val="1238054279"/>
                    </a:ext>
                  </a:extLst>
                </a:gridCol>
              </a:tblGrid>
              <a:tr h="267452">
                <a:tc gridSpan="2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rPr>
                        <a:t>令和５年度盛岡大学スクールバス（往路）</a:t>
                      </a: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75138927"/>
                  </a:ext>
                </a:extLst>
              </a:tr>
              <a:tr h="195444">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1422703"/>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青山・みたけ線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gridSpan="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青山・みたけ線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gridSpan="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松園線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仙北線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511967966"/>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盛岡駅（マリオス１</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F)</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9:10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交通公園前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イオンモール盛岡店敷地内バス停</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イオン西側一階</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松園第二病院前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仙北中学校前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01731393"/>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中屋敷町（みつや橋付近）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9:15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クエスト青山前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滝沢市役所前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小鳥沢一丁目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西仙北（</a:t>
                      </a:r>
                      <a:r>
                        <a:rPr lang="en-US" altLang="zh-TW" sz="400" b="0" i="0" u="none" strike="noStrike">
                          <a:solidFill>
                            <a:srgbClr val="000000"/>
                          </a:solidFill>
                          <a:effectLst/>
                          <a:latin typeface="游ゴシック" panose="020B0400000000000000" pitchFamily="50" charset="-128"/>
                          <a:ea typeface="游ゴシック" panose="020B0400000000000000" pitchFamily="50" charset="-128"/>
                        </a:rPr>
                        <a:t>M</a:t>
                      </a: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進前）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890747348"/>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パチンコムービー前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9:16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三愛病院前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滝沢ニュータウン北口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小鳥沢二丁目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岩手トヨペット盛岡本宮支店前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036079575"/>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盛岡信用金庫天昌寺店前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9:19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ネッツトヨタみたけ店前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滝沢ニュータウン中央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北松園三丁目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本宮２丁目（日報西仙北本宮センター前）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119386329"/>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青山駅南口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みたけ消化器内科クリニック前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滝沢ニュータウン南口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北松園一丁目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マリオス１</a:t>
                      </a:r>
                      <a:r>
                        <a:rPr lang="en-US" sz="400" b="0" i="0" u="none" strike="noStrike">
                          <a:solidFill>
                            <a:srgbClr val="000000"/>
                          </a:solidFill>
                          <a:effectLst/>
                          <a:latin typeface="游ゴシック" panose="020B0400000000000000" pitchFamily="50" charset="-128"/>
                          <a:ea typeface="游ゴシック" panose="020B0400000000000000" pitchFamily="50" charset="-128"/>
                        </a:rPr>
                        <a:t>F</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461117383"/>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県営体育館前（歩道橋下）</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東北銀行みたけ支店向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一本柳</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松園東県営アパート前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学生会館前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8:05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641234976"/>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クエスト青山前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厨川五丁目（ニコリフーズ前）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境橋</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松園生協前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7:28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9:28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78055420"/>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三愛病院前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北日本銀行巣子支店</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ツルハドラッグ滝沢室小路店向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西松園一丁目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33784371"/>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ネッツトヨタみたけ店前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中巣子</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ファミリーマート滝沢ゆとりが丘店向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東黒石野</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34497296"/>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みたけ消化器内科クリニック前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葉の木沢山活動センター前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ベルフ牧野林店前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黒石野一丁目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48610120"/>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東北銀行みたけ支店向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第三富士見団地口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ファミリーマート盛岡みたけ五丁目店向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緑が丘二丁目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7:34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65784874"/>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厨川五丁目（ニコリフーズ前）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9:39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巣子駅入口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みたけ四丁目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厨川駅前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35090070"/>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北日本銀行巣子支店</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岩手県立大学入口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東北銀行みたけ支店向</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厨川四丁目</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67777133"/>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中巣子</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盛岡大学</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8:17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厨川五丁目（ニコリフーズ前）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8:00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厨川五丁目（ニコリフーズ前）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7:47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56740517"/>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葉の木沢山活動センター前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盛岡大学</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8:22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10:12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北日本銀行巣子支店</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9:52</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33435181"/>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第三富士見団地口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中巣子</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9:53</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96797974"/>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巣子駅入口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葉の木沢山活動センター前</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9:54</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27792637"/>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岩手県立大学入口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9:49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第三富士見団地口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0822002"/>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盛岡大学</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8:17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10:07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巣子駅入口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9:56</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56129078"/>
                  </a:ext>
                </a:extLst>
              </a:tr>
              <a:tr h="22904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1"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岩手県立大学入口</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7:57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9:57</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96076535"/>
                  </a:ext>
                </a:extLst>
              </a:tr>
              <a:tr h="17384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盛岡大学</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8:15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10:15</a:t>
                      </a:r>
                    </a:p>
                  </a:txBody>
                  <a:tcPr marL="3227" marR="3227" marT="322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27" marR="3227" marT="322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05032074"/>
                  </a:ext>
                </a:extLst>
              </a:tr>
            </a:tbl>
          </a:graphicData>
        </a:graphic>
      </p:graphicFrame>
      <p:sp>
        <p:nvSpPr>
          <p:cNvPr id="11" name="正方形/長方形 10"/>
          <p:cNvSpPr/>
          <p:nvPr/>
        </p:nvSpPr>
        <p:spPr>
          <a:xfrm>
            <a:off x="1102792" y="1555845"/>
            <a:ext cx="8109448" cy="5201947"/>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321421" y="1555845"/>
            <a:ext cx="1692322" cy="5201947"/>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94847" y="5691116"/>
            <a:ext cx="3125338" cy="3821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岩手県北バス</a:t>
            </a:r>
          </a:p>
        </p:txBody>
      </p:sp>
      <p:sp>
        <p:nvSpPr>
          <p:cNvPr id="14" name="正方形/長方形 13"/>
          <p:cNvSpPr/>
          <p:nvPr/>
        </p:nvSpPr>
        <p:spPr>
          <a:xfrm>
            <a:off x="9526137" y="5213444"/>
            <a:ext cx="1282889" cy="85980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富士</a:t>
            </a:r>
            <a:endParaRPr kumimoji="1" lang="en-US" altLang="ja-JP" b="1" dirty="0">
              <a:solidFill>
                <a:schemeClr val="accent4"/>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モーター</a:t>
            </a:r>
            <a:endParaRPr kumimoji="1" lang="en-US" altLang="ja-JP" b="1" dirty="0">
              <a:solidFill>
                <a:schemeClr val="accent4"/>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サービス</a:t>
            </a:r>
          </a:p>
        </p:txBody>
      </p:sp>
      <p:sp>
        <p:nvSpPr>
          <p:cNvPr id="3" name="テキスト ボックス 2"/>
          <p:cNvSpPr txBox="1"/>
          <p:nvPr/>
        </p:nvSpPr>
        <p:spPr>
          <a:xfrm>
            <a:off x="8312727" y="971786"/>
            <a:ext cx="3308465" cy="523220"/>
          </a:xfrm>
          <a:prstGeom prst="rect">
            <a:avLst/>
          </a:prstGeom>
          <a:noFill/>
        </p:spPr>
        <p:txBody>
          <a:bodyPr wrap="square" rtlCol="0">
            <a:spAutoFit/>
          </a:bodyPr>
          <a:lstStyle/>
          <a:p>
            <a:r>
              <a:rPr kumimoji="1" lang="ja-JP" altLang="en-US" sz="1400" dirty="0" smtClean="0">
                <a:latin typeface="BIZ UDゴシック" panose="020B0400000000000000" pitchFamily="49" charset="-128"/>
                <a:ea typeface="BIZ UDゴシック" panose="020B0400000000000000" pitchFamily="49" charset="-128"/>
              </a:rPr>
              <a:t>画像はイメージです。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確定版</a:t>
            </a:r>
            <a:r>
              <a:rPr kumimoji="1" lang="ja-JP" altLang="en-US" sz="1400" dirty="0">
                <a:latin typeface="BIZ UDゴシック" panose="020B0400000000000000" pitchFamily="49" charset="-128"/>
                <a:ea typeface="BIZ UDゴシック" panose="020B0400000000000000" pitchFamily="49" charset="-128"/>
              </a:rPr>
              <a:t>は</a:t>
            </a:r>
            <a:r>
              <a:rPr kumimoji="1" lang="ja-JP" altLang="en-US" sz="1400" dirty="0" smtClean="0">
                <a:latin typeface="BIZ UDゴシック" panose="020B0400000000000000" pitchFamily="49" charset="-128"/>
                <a:ea typeface="BIZ UDゴシック" panose="020B0400000000000000" pitchFamily="49" charset="-128"/>
              </a:rPr>
              <a:t>別添①です。</a:t>
            </a:r>
            <a:endParaRPr kumimoji="1" lang="ja-JP" altLang="en-US"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0086" y="545910"/>
            <a:ext cx="10058402" cy="536479"/>
          </a:xfrm>
        </p:spPr>
        <p:txBody>
          <a:bodyPr rtlCol="0">
            <a:normAutofit fontScale="90000"/>
          </a:bodyPr>
          <a:lstStyle/>
          <a:p>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スクールバスの路線と時刻表（復路</a:t>
            </a:r>
            <a:r>
              <a:rPr lang="ja-JP" altLang="en-US" dirty="0">
                <a:sym typeface="ＭＳ Ｐゴシック" panose="020B0600070205080204" pitchFamily="50" charset="-128"/>
              </a:rPr>
              <a:t>）</a:t>
            </a:r>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1" name="正方形/長方形 10"/>
          <p:cNvSpPr/>
          <p:nvPr/>
        </p:nvSpPr>
        <p:spPr>
          <a:xfrm>
            <a:off x="750627" y="1555845"/>
            <a:ext cx="8087771" cy="5201947"/>
          </a:xfrm>
          <a:prstGeom prst="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902864" y="1555845"/>
            <a:ext cx="1692322" cy="5201947"/>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758164" y="5971973"/>
            <a:ext cx="1957117" cy="38213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岩手県北バス</a:t>
            </a:r>
          </a:p>
        </p:txBody>
      </p:sp>
      <p:sp>
        <p:nvSpPr>
          <p:cNvPr id="14" name="正方形/長方形 13"/>
          <p:cNvSpPr/>
          <p:nvPr/>
        </p:nvSpPr>
        <p:spPr>
          <a:xfrm>
            <a:off x="9107580" y="4156818"/>
            <a:ext cx="1282889" cy="859809"/>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富士</a:t>
            </a:r>
            <a:endParaRPr kumimoji="1" lang="en-US" altLang="ja-JP" b="1" dirty="0">
              <a:solidFill>
                <a:schemeClr val="accent4"/>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モーター</a:t>
            </a:r>
            <a:endParaRPr kumimoji="1" lang="en-US" altLang="ja-JP" b="1" dirty="0">
              <a:solidFill>
                <a:schemeClr val="accent4"/>
              </a:solidFill>
              <a:latin typeface="BIZ UDPゴシック" panose="020B0400000000000000" pitchFamily="50" charset="-128"/>
              <a:ea typeface="BIZ UDPゴシック" panose="020B0400000000000000" pitchFamily="50" charset="-128"/>
            </a:endParaRPr>
          </a:p>
          <a:p>
            <a:pPr algn="ctr"/>
            <a:r>
              <a:rPr kumimoji="1" lang="ja-JP" altLang="en-US" b="1" dirty="0">
                <a:solidFill>
                  <a:schemeClr val="accent4"/>
                </a:solidFill>
                <a:latin typeface="BIZ UDPゴシック" panose="020B0400000000000000" pitchFamily="50" charset="-128"/>
                <a:ea typeface="BIZ UDPゴシック" panose="020B0400000000000000" pitchFamily="50" charset="-128"/>
              </a:rPr>
              <a:t>サービス</a:t>
            </a:r>
          </a:p>
        </p:txBody>
      </p:sp>
      <p:graphicFrame>
        <p:nvGraphicFramePr>
          <p:cNvPr id="8" name="コンテンツ プレースホルダー 7">
            <a:extLst>
              <a:ext uri="{FF2B5EF4-FFF2-40B4-BE49-F238E27FC236}">
                <a16:creationId xmlns:a16="http://schemas.microsoft.com/office/drawing/2014/main" id="{104F3B8B-05C2-0955-4E74-DDEFB3F30DCC}"/>
              </a:ext>
            </a:extLst>
          </p:cNvPr>
          <p:cNvGraphicFramePr>
            <a:graphicFrameLocks/>
          </p:cNvGraphicFramePr>
          <p:nvPr>
            <p:extLst>
              <p:ext uri="{D42A27DB-BD31-4B8C-83A1-F6EECF244321}">
                <p14:modId xmlns:p14="http://schemas.microsoft.com/office/powerpoint/2010/main" val="1273036449"/>
              </p:ext>
            </p:extLst>
          </p:nvPr>
        </p:nvGraphicFramePr>
        <p:xfrm>
          <a:off x="846163" y="1136982"/>
          <a:ext cx="9726529" cy="5566218"/>
        </p:xfrm>
        <a:graphic>
          <a:graphicData uri="http://schemas.openxmlformats.org/drawingml/2006/table">
            <a:tbl>
              <a:tblPr/>
              <a:tblGrid>
                <a:gridCol w="131737">
                  <a:extLst>
                    <a:ext uri="{9D8B030D-6E8A-4147-A177-3AD203B41FA5}">
                      <a16:colId xmlns:a16="http://schemas.microsoft.com/office/drawing/2014/main" val="3131111241"/>
                    </a:ext>
                  </a:extLst>
                </a:gridCol>
                <a:gridCol w="1185625">
                  <a:extLst>
                    <a:ext uri="{9D8B030D-6E8A-4147-A177-3AD203B41FA5}">
                      <a16:colId xmlns:a16="http://schemas.microsoft.com/office/drawing/2014/main" val="2440653579"/>
                    </a:ext>
                  </a:extLst>
                </a:gridCol>
                <a:gridCol w="289088">
                  <a:extLst>
                    <a:ext uri="{9D8B030D-6E8A-4147-A177-3AD203B41FA5}">
                      <a16:colId xmlns:a16="http://schemas.microsoft.com/office/drawing/2014/main" val="3599911337"/>
                    </a:ext>
                  </a:extLst>
                </a:gridCol>
                <a:gridCol w="289088">
                  <a:extLst>
                    <a:ext uri="{9D8B030D-6E8A-4147-A177-3AD203B41FA5}">
                      <a16:colId xmlns:a16="http://schemas.microsoft.com/office/drawing/2014/main" val="904027976"/>
                    </a:ext>
                  </a:extLst>
                </a:gridCol>
                <a:gridCol w="161012">
                  <a:extLst>
                    <a:ext uri="{9D8B030D-6E8A-4147-A177-3AD203B41FA5}">
                      <a16:colId xmlns:a16="http://schemas.microsoft.com/office/drawing/2014/main" val="2394895680"/>
                    </a:ext>
                  </a:extLst>
                </a:gridCol>
                <a:gridCol w="131737">
                  <a:extLst>
                    <a:ext uri="{9D8B030D-6E8A-4147-A177-3AD203B41FA5}">
                      <a16:colId xmlns:a16="http://schemas.microsoft.com/office/drawing/2014/main" val="3339782175"/>
                    </a:ext>
                  </a:extLst>
                </a:gridCol>
                <a:gridCol w="1185625">
                  <a:extLst>
                    <a:ext uri="{9D8B030D-6E8A-4147-A177-3AD203B41FA5}">
                      <a16:colId xmlns:a16="http://schemas.microsoft.com/office/drawing/2014/main" val="186734733"/>
                    </a:ext>
                  </a:extLst>
                </a:gridCol>
                <a:gridCol w="289088">
                  <a:extLst>
                    <a:ext uri="{9D8B030D-6E8A-4147-A177-3AD203B41FA5}">
                      <a16:colId xmlns:a16="http://schemas.microsoft.com/office/drawing/2014/main" val="1072829130"/>
                    </a:ext>
                  </a:extLst>
                </a:gridCol>
                <a:gridCol w="161012">
                  <a:extLst>
                    <a:ext uri="{9D8B030D-6E8A-4147-A177-3AD203B41FA5}">
                      <a16:colId xmlns:a16="http://schemas.microsoft.com/office/drawing/2014/main" val="3433887053"/>
                    </a:ext>
                  </a:extLst>
                </a:gridCol>
                <a:gridCol w="131737">
                  <a:extLst>
                    <a:ext uri="{9D8B030D-6E8A-4147-A177-3AD203B41FA5}">
                      <a16:colId xmlns:a16="http://schemas.microsoft.com/office/drawing/2014/main" val="1251152362"/>
                    </a:ext>
                  </a:extLst>
                </a:gridCol>
                <a:gridCol w="1368592">
                  <a:extLst>
                    <a:ext uri="{9D8B030D-6E8A-4147-A177-3AD203B41FA5}">
                      <a16:colId xmlns:a16="http://schemas.microsoft.com/office/drawing/2014/main" val="2465992149"/>
                    </a:ext>
                  </a:extLst>
                </a:gridCol>
                <a:gridCol w="289088">
                  <a:extLst>
                    <a:ext uri="{9D8B030D-6E8A-4147-A177-3AD203B41FA5}">
                      <a16:colId xmlns:a16="http://schemas.microsoft.com/office/drawing/2014/main" val="141483549"/>
                    </a:ext>
                  </a:extLst>
                </a:gridCol>
                <a:gridCol w="289088">
                  <a:extLst>
                    <a:ext uri="{9D8B030D-6E8A-4147-A177-3AD203B41FA5}">
                      <a16:colId xmlns:a16="http://schemas.microsoft.com/office/drawing/2014/main" val="877529666"/>
                    </a:ext>
                  </a:extLst>
                </a:gridCol>
                <a:gridCol w="161012">
                  <a:extLst>
                    <a:ext uri="{9D8B030D-6E8A-4147-A177-3AD203B41FA5}">
                      <a16:colId xmlns:a16="http://schemas.microsoft.com/office/drawing/2014/main" val="3014866632"/>
                    </a:ext>
                  </a:extLst>
                </a:gridCol>
                <a:gridCol w="131737">
                  <a:extLst>
                    <a:ext uri="{9D8B030D-6E8A-4147-A177-3AD203B41FA5}">
                      <a16:colId xmlns:a16="http://schemas.microsoft.com/office/drawing/2014/main" val="2862558859"/>
                    </a:ext>
                  </a:extLst>
                </a:gridCol>
                <a:gridCol w="1185625">
                  <a:extLst>
                    <a:ext uri="{9D8B030D-6E8A-4147-A177-3AD203B41FA5}">
                      <a16:colId xmlns:a16="http://schemas.microsoft.com/office/drawing/2014/main" val="390932638"/>
                    </a:ext>
                  </a:extLst>
                </a:gridCol>
                <a:gridCol w="289088">
                  <a:extLst>
                    <a:ext uri="{9D8B030D-6E8A-4147-A177-3AD203B41FA5}">
                      <a16:colId xmlns:a16="http://schemas.microsoft.com/office/drawing/2014/main" val="3390402634"/>
                    </a:ext>
                  </a:extLst>
                </a:gridCol>
                <a:gridCol w="289088">
                  <a:extLst>
                    <a:ext uri="{9D8B030D-6E8A-4147-A177-3AD203B41FA5}">
                      <a16:colId xmlns:a16="http://schemas.microsoft.com/office/drawing/2014/main" val="2193042682"/>
                    </a:ext>
                  </a:extLst>
                </a:gridCol>
                <a:gridCol w="161012">
                  <a:extLst>
                    <a:ext uri="{9D8B030D-6E8A-4147-A177-3AD203B41FA5}">
                      <a16:colId xmlns:a16="http://schemas.microsoft.com/office/drawing/2014/main" val="4010153433"/>
                    </a:ext>
                  </a:extLst>
                </a:gridCol>
                <a:gridCol w="131737">
                  <a:extLst>
                    <a:ext uri="{9D8B030D-6E8A-4147-A177-3AD203B41FA5}">
                      <a16:colId xmlns:a16="http://schemas.microsoft.com/office/drawing/2014/main" val="3520911106"/>
                    </a:ext>
                  </a:extLst>
                </a:gridCol>
                <a:gridCol w="1185625">
                  <a:extLst>
                    <a:ext uri="{9D8B030D-6E8A-4147-A177-3AD203B41FA5}">
                      <a16:colId xmlns:a16="http://schemas.microsoft.com/office/drawing/2014/main" val="1876958665"/>
                    </a:ext>
                  </a:extLst>
                </a:gridCol>
                <a:gridCol w="289088">
                  <a:extLst>
                    <a:ext uri="{9D8B030D-6E8A-4147-A177-3AD203B41FA5}">
                      <a16:colId xmlns:a16="http://schemas.microsoft.com/office/drawing/2014/main" val="3049822399"/>
                    </a:ext>
                  </a:extLst>
                </a:gridCol>
              </a:tblGrid>
              <a:tr h="273317">
                <a:tc gridSpan="2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rPr>
                        <a:t>令和５年度盛岡大学スクールバス時刻表（復路）</a:t>
                      </a: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60103595"/>
                  </a:ext>
                </a:extLst>
              </a:tr>
              <a:tr h="19973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103678"/>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青山・みたけ線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gridSpan="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青山・みたけ線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gridSpan="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松園線</a:t>
                      </a:r>
                      <a:r>
                        <a:rPr lang="en-US" altLang="ja-JP" sz="4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gridSpan="2">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仙北線</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時刻</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82010970"/>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盛岡大学</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盛岡大学</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14:40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盛岡大学</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盛岡大学</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学生会館前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018604693"/>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dirty="0">
                          <a:solidFill>
                            <a:srgbClr val="000000"/>
                          </a:solidFill>
                          <a:effectLst/>
                          <a:latin typeface="游ゴシック" panose="020B0400000000000000" pitchFamily="50" charset="-128"/>
                          <a:ea typeface="游ゴシック" panose="020B0400000000000000" pitchFamily="50" charset="-128"/>
                        </a:rPr>
                        <a:t>岩手県立大学入口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岩手県立大学入口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14:45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厨川五丁目（ニコリフーズ向）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岩手県立大学入口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マリオス１</a:t>
                      </a:r>
                      <a:r>
                        <a:rPr lang="en-US" sz="400" b="0" i="0" u="none" strike="noStrike">
                          <a:solidFill>
                            <a:srgbClr val="000000"/>
                          </a:solidFill>
                          <a:effectLst/>
                          <a:latin typeface="游ゴシック" panose="020B0400000000000000" pitchFamily="50" charset="-128"/>
                          <a:ea typeface="游ゴシック" panose="020B0400000000000000" pitchFamily="50" charset="-128"/>
                        </a:rPr>
                        <a:t>F</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18:45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042708246"/>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巣子駅入口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巣子駅入口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14:46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松田住宅産業前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巣子駅入口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本宮２丁目（日報西仙北本宮センター向）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18:50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2458009474"/>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第三富士見団地口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第三富士見団地口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14:47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みたけ四丁目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第三富士見団地口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岩手トヨペット盛岡本宮支店向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18:52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332919492"/>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葉の木沢山活動センター向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葉の木沢山活動センター向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14:48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ファミリーマート盛岡みたけ五丁目店前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葉の木沢山活動センター向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西仙北（</a:t>
                      </a:r>
                      <a:r>
                        <a:rPr lang="en-US" altLang="zh-TW" sz="400" b="0" i="0" u="none" strike="noStrike">
                          <a:solidFill>
                            <a:srgbClr val="000000"/>
                          </a:solidFill>
                          <a:effectLst/>
                          <a:latin typeface="游ゴシック" panose="020B0400000000000000" pitchFamily="50" charset="-128"/>
                          <a:ea typeface="游ゴシック" panose="020B0400000000000000" pitchFamily="50" charset="-128"/>
                        </a:rPr>
                        <a:t>M</a:t>
                      </a: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進向）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18:53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222203008"/>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中巣子</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rPr>
                        <a:t>中巣子</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14:49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ベルフ牧野林店向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中巣子</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16:29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18:09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CN" altLang="en-US" sz="400" b="0" i="0" u="none" strike="noStrike">
                          <a:solidFill>
                            <a:srgbClr val="000000"/>
                          </a:solidFill>
                          <a:effectLst/>
                          <a:latin typeface="游ゴシック" panose="020B0400000000000000" pitchFamily="50" charset="-128"/>
                          <a:ea typeface="游ゴシック" panose="020B0400000000000000" pitchFamily="50" charset="-128"/>
                        </a:rPr>
                        <a:t>仙北中学校向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18:55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374918808"/>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北日本銀行巣子支店</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北日本銀行巣子支店</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14:50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ファミリーマート滝沢ゆとりが丘店前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北日本銀行巣子支店</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9782837"/>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厨川五丁目（ニコリフーズ向）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厨川五丁目（ニコリフーズ向）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14:55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ツルハドラッグ滝沢室小路店前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厨川五丁目（ニコリフーズ向）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80704799"/>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東北銀行みたけ支店前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東北銀行みたけ支店前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14:57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境橋</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厨川四丁目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83175774"/>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みたけ消化器内科クリニック向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みたけ消化器内科クリニック向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14:59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一本柳</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厨川駅向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16:39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18:19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46748510"/>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ネッツトヨタみたけ店向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ネッツトヨタみたけ店向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15:00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滝沢ニュータウン南口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緑が丘二丁目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64400916"/>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三愛病院前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三愛病院前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15:04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滝沢ニュータウン中央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黒石野一丁目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6111324"/>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クエスト青山向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16:48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18:28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クエスト青山向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15:08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滝沢ニュータウン北口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東黒石野</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52592509"/>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県営体育館向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県営体育館向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15:10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滝沢市役所向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西松園一丁目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0978045"/>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青山駅南口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青山駅南口</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15:12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イオンモール盛岡店敷地内バス停</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イオン西側一階</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17:06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18:46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E2EFDA"/>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松園生協前</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02522523"/>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盛岡信用金庫天昌寺店向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盛岡信用金庫天昌寺店向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15:15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松園東県営アパート向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18:35</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59576532"/>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パチンコムービー向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パチンコムービー向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15:18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北松園一丁目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18:37</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92632740"/>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中屋敷町（みつや橋付近）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中屋敷町（みつや橋付近）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15:19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北松園三丁目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18:38</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03382070"/>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盛岡駅（マリオス</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1F</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17:04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18:44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盛岡駅（マリオス</a:t>
                      </a: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1F</a:t>
                      </a:r>
                      <a:r>
                        <a:rPr lang="ja-JP" altLang="en-US" sz="400" b="0" i="0" u="none" strike="noStrike">
                          <a:solidFill>
                            <a:srgbClr val="000000"/>
                          </a:solidFill>
                          <a:effectLst/>
                          <a:latin typeface="游ゴシック" panose="020B0400000000000000" pitchFamily="50" charset="-128"/>
                          <a:ea typeface="游ゴシック" panose="020B0400000000000000" pitchFamily="50" charset="-128"/>
                        </a:rPr>
                        <a:t>）</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15:24</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DDEBF7"/>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小鳥沢二丁目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16:59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18:39</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45322167"/>
                  </a:ext>
                </a:extLst>
              </a:tr>
              <a:tr h="234072">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w="6350" cap="flat" cmpd="sng" algn="ctr">
                      <a:solidFill>
                        <a:srgbClr val="FFFFFF"/>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小鳥沢一丁目</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17:00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18:40</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2154474"/>
                  </a:ext>
                </a:extLst>
              </a:tr>
              <a:tr h="177657">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w="6350" cap="flat" cmpd="sng" algn="ctr">
                      <a:solidFill>
                        <a:srgbClr val="FFFFFF"/>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r>
                        <a:rPr lang="zh-TW" altLang="en-US" sz="400" b="0" i="0" u="none" strike="noStrike">
                          <a:solidFill>
                            <a:srgbClr val="000000"/>
                          </a:solidFill>
                          <a:effectLst/>
                          <a:latin typeface="游ゴシック" panose="020B0400000000000000" pitchFamily="50" charset="-128"/>
                          <a:ea typeface="游ゴシック" panose="020B0400000000000000" pitchFamily="50" charset="-128"/>
                        </a:rPr>
                        <a:t>松園第二病院向</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17:02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ctr" fontAlgn="ctr"/>
                      <a:r>
                        <a:rPr lang="en-US" altLang="ja-JP" sz="400" b="0" i="0" u="none" strike="noStrike">
                          <a:solidFill>
                            <a:srgbClr val="000000"/>
                          </a:solidFill>
                          <a:effectLst/>
                          <a:latin typeface="游ゴシック" panose="020B0400000000000000" pitchFamily="50" charset="-128"/>
                          <a:ea typeface="游ゴシック" panose="020B0400000000000000" pitchFamily="50" charset="-128"/>
                        </a:rPr>
                        <a:t>18:42</a:t>
                      </a:r>
                    </a:p>
                  </a:txBody>
                  <a:tcPr marL="3237" marR="3237" marT="3237" marB="0" anchor="ctr">
                    <a:lnL w="6350" cap="flat" cmpd="sng" algn="ctr">
                      <a:solidFill>
                        <a:srgbClr val="FFFFFF"/>
                      </a:solidFill>
                      <a:prstDash val="dot"/>
                      <a:round/>
                      <a:headEnd type="none" w="med" len="med"/>
                      <a:tailEnd type="none" w="med" len="med"/>
                    </a:lnL>
                    <a:lnR w="6350" cap="flat" cmpd="sng" algn="ctr">
                      <a:solidFill>
                        <a:srgbClr val="FFFFFF"/>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FFFFFF"/>
                      </a:solidFill>
                      <a:prstDash val="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w="6350" cap="flat" cmpd="sng" algn="ctr">
                      <a:solidFill>
                        <a:srgbClr val="FFFFFF"/>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Trebuchet MS" panose="020B0603020202020204"/>
                        </a:defRPr>
                      </a:lvl1pPr>
                      <a:lvl2pPr marL="457200" algn="l" defTabSz="914400" rtl="0" eaLnBrk="1" latinLnBrk="0" hangingPunct="1">
                        <a:defRPr kumimoji="1" sz="1800" kern="1200">
                          <a:solidFill>
                            <a:schemeClr val="tx1"/>
                          </a:solidFill>
                          <a:latin typeface="Trebuchet MS" panose="020B0603020202020204"/>
                        </a:defRPr>
                      </a:lvl2pPr>
                      <a:lvl3pPr marL="914400" algn="l" defTabSz="914400" rtl="0" eaLnBrk="1" latinLnBrk="0" hangingPunct="1">
                        <a:defRPr kumimoji="1" sz="1800" kern="1200">
                          <a:solidFill>
                            <a:schemeClr val="tx1"/>
                          </a:solidFill>
                          <a:latin typeface="Trebuchet MS" panose="020B0603020202020204"/>
                        </a:defRPr>
                      </a:lvl3pPr>
                      <a:lvl4pPr marL="1371600" algn="l" defTabSz="914400" rtl="0" eaLnBrk="1" latinLnBrk="0" hangingPunct="1">
                        <a:defRPr kumimoji="1" sz="1800" kern="1200">
                          <a:solidFill>
                            <a:schemeClr val="tx1"/>
                          </a:solidFill>
                          <a:latin typeface="Trebuchet MS" panose="020B0603020202020204"/>
                        </a:defRPr>
                      </a:lvl4pPr>
                      <a:lvl5pPr marL="1828800" algn="l" defTabSz="914400" rtl="0" eaLnBrk="1" latinLnBrk="0" hangingPunct="1">
                        <a:defRPr kumimoji="1" sz="1800" kern="1200">
                          <a:solidFill>
                            <a:schemeClr val="tx1"/>
                          </a:solidFill>
                          <a:latin typeface="Trebuchet MS" panose="020B0603020202020204"/>
                        </a:defRPr>
                      </a:lvl5pPr>
                      <a:lvl6pPr marL="2286000" algn="l" defTabSz="914400" rtl="0" eaLnBrk="1" latinLnBrk="0" hangingPunct="1">
                        <a:defRPr kumimoji="1" sz="1800" kern="1200">
                          <a:solidFill>
                            <a:schemeClr val="tx1"/>
                          </a:solidFill>
                          <a:latin typeface="Trebuchet MS" panose="020B0603020202020204"/>
                        </a:defRPr>
                      </a:lvl6pPr>
                      <a:lvl7pPr marL="2743200" algn="l" defTabSz="914400" rtl="0" eaLnBrk="1" latinLnBrk="0" hangingPunct="1">
                        <a:defRPr kumimoji="1" sz="1800" kern="1200">
                          <a:solidFill>
                            <a:schemeClr val="tx1"/>
                          </a:solidFill>
                          <a:latin typeface="Trebuchet MS" panose="020B0603020202020204"/>
                        </a:defRPr>
                      </a:lvl7pPr>
                      <a:lvl8pPr marL="3200400" algn="l" defTabSz="914400" rtl="0" eaLnBrk="1" latinLnBrk="0" hangingPunct="1">
                        <a:defRPr kumimoji="1" sz="1800" kern="1200">
                          <a:solidFill>
                            <a:schemeClr val="tx1"/>
                          </a:solidFill>
                          <a:latin typeface="Trebuchet MS" panose="020B0603020202020204"/>
                        </a:defRPr>
                      </a:lvl8pPr>
                      <a:lvl9pPr marL="3657600" algn="l" defTabSz="914400" rtl="0" eaLnBrk="1" latinLnBrk="0" hangingPunct="1">
                        <a:defRPr kumimoji="1" sz="1800" kern="1200">
                          <a:solidFill>
                            <a:schemeClr val="tx1"/>
                          </a:solidFill>
                          <a:latin typeface="Trebuchet MS" panose="020B0603020202020204"/>
                        </a:defRPr>
                      </a:lvl9pPr>
                    </a:lstStyle>
                    <a:p>
                      <a:pPr algn="l" fontAlgn="ctr"/>
                      <a:endParaRPr lang="ja-JP" altLang="en-US" sz="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37" marR="3237" marT="323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94811528"/>
                  </a:ext>
                </a:extLst>
              </a:tr>
            </a:tbl>
          </a:graphicData>
        </a:graphic>
      </p:graphicFrame>
      <p:sp>
        <p:nvSpPr>
          <p:cNvPr id="9" name="テキスト ボックス 8"/>
          <p:cNvSpPr txBox="1"/>
          <p:nvPr/>
        </p:nvSpPr>
        <p:spPr>
          <a:xfrm>
            <a:off x="8094791" y="746366"/>
            <a:ext cx="3308465" cy="769441"/>
          </a:xfrm>
          <a:prstGeom prst="rect">
            <a:avLst/>
          </a:prstGeom>
          <a:noFill/>
        </p:spPr>
        <p:txBody>
          <a:bodyPr wrap="square" rtlCol="0">
            <a:spAutoFit/>
          </a:bodyPr>
          <a:lstStyle/>
          <a:p>
            <a:r>
              <a:rPr kumimoji="1" lang="ja-JP" altLang="en-US" sz="1400" dirty="0" smtClean="0">
                <a:latin typeface="BIZ UDゴシック" panose="020B0400000000000000" pitchFamily="49" charset="-128"/>
                <a:ea typeface="BIZ UDゴシック" panose="020B0400000000000000" pitchFamily="49" charset="-128"/>
              </a:rPr>
              <a:t>画像はイメージです。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400" dirty="0" smtClean="0">
                <a:latin typeface="BIZ UDゴシック" panose="020B0400000000000000" pitchFamily="49" charset="-128"/>
                <a:ea typeface="BIZ UDゴシック" panose="020B0400000000000000" pitchFamily="49" charset="-128"/>
              </a:rPr>
              <a:t>確定版</a:t>
            </a:r>
            <a:r>
              <a:rPr kumimoji="1" lang="ja-JP" altLang="en-US" sz="1400" dirty="0">
                <a:latin typeface="BIZ UDゴシック" panose="020B0400000000000000" pitchFamily="49" charset="-128"/>
                <a:ea typeface="BIZ UDゴシック" panose="020B0400000000000000" pitchFamily="49" charset="-128"/>
              </a:rPr>
              <a:t>は</a:t>
            </a:r>
            <a:r>
              <a:rPr kumimoji="1" lang="ja-JP" altLang="en-US" sz="1400" dirty="0" smtClean="0">
                <a:latin typeface="BIZ UDゴシック" panose="020B0400000000000000" pitchFamily="49" charset="-128"/>
                <a:ea typeface="BIZ UDゴシック" panose="020B0400000000000000" pitchFamily="49" charset="-128"/>
              </a:rPr>
              <a:t>別添②です。</a:t>
            </a:r>
            <a:endParaRPr kumimoji="1" lang="en-US" altLang="ja-JP" sz="1400" dirty="0" smtClean="0">
              <a:latin typeface="BIZ UDゴシック" panose="020B0400000000000000" pitchFamily="49" charset="-128"/>
              <a:ea typeface="BIZ UDゴシック" panose="020B0400000000000000" pitchFamily="49" charset="-128"/>
            </a:endParaRPr>
          </a:p>
          <a:p>
            <a:r>
              <a:rPr kumimoji="1" lang="ja-JP" altLang="en-US" sz="1600" b="1" dirty="0">
                <a:latin typeface="BIZ UDゴシック" panose="020B0400000000000000" pitchFamily="49" charset="-128"/>
                <a:ea typeface="BIZ UDゴシック" panose="020B0400000000000000" pitchFamily="49" charset="-128"/>
              </a:rPr>
              <a:t>水曜日</a:t>
            </a:r>
            <a:r>
              <a:rPr kumimoji="1" lang="ja-JP" altLang="en-US" sz="1600" b="1" dirty="0" smtClean="0">
                <a:latin typeface="BIZ UDゴシック" panose="020B0400000000000000" pitchFamily="49" charset="-128"/>
                <a:ea typeface="BIZ UDゴシック" panose="020B0400000000000000" pitchFamily="49" charset="-128"/>
              </a:rPr>
              <a:t>は</a:t>
            </a:r>
            <a:r>
              <a:rPr kumimoji="1" lang="en-US" altLang="ja-JP" sz="1600" b="1" dirty="0" smtClean="0">
                <a:latin typeface="BIZ UDゴシック" panose="020B0400000000000000" pitchFamily="49" charset="-128"/>
                <a:ea typeface="BIZ UDゴシック" panose="020B0400000000000000" pitchFamily="49" charset="-128"/>
              </a:rPr>
              <a:t>10</a:t>
            </a:r>
            <a:r>
              <a:rPr kumimoji="1" lang="ja-JP" altLang="en-US" sz="1600" b="1" dirty="0" smtClean="0">
                <a:latin typeface="BIZ UDゴシック" panose="020B0400000000000000" pitchFamily="49" charset="-128"/>
                <a:ea typeface="BIZ UDゴシック" panose="020B0400000000000000" pitchFamily="49" charset="-128"/>
              </a:rPr>
              <a:t>分遅い発車となります。</a:t>
            </a:r>
            <a:endParaRPr kumimoji="1"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325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注意点</a:t>
            </a:r>
          </a:p>
        </p:txBody>
      </p:sp>
      <p:sp>
        <p:nvSpPr>
          <p:cNvPr id="3" name="コンテンツ プレースホルダー 2"/>
          <p:cNvSpPr>
            <a:spLocks noGrp="1"/>
          </p:cNvSpPr>
          <p:nvPr>
            <p:ph sz="half" idx="1"/>
          </p:nvPr>
        </p:nvSpPr>
        <p:spPr>
          <a:xfrm>
            <a:off x="1065211" y="1825625"/>
            <a:ext cx="10446207" cy="4187952"/>
          </a:xfrm>
        </p:spPr>
        <p:txBody>
          <a:bodyPr/>
          <a:lstStyle/>
          <a:p>
            <a:r>
              <a:rPr kumimoji="1" lang="ja-JP" altLang="en-US" dirty="0"/>
              <a:t>乗車するには身分証明証の提示が必要です。常に携帯してください。</a:t>
            </a:r>
            <a:endParaRPr kumimoji="1" lang="en-US" altLang="ja-JP" dirty="0"/>
          </a:p>
          <a:p>
            <a:r>
              <a:rPr kumimoji="1" lang="ja-JP" altLang="en-US" dirty="0"/>
              <a:t>スクールバスの運行日時は、盛岡大学の講義開講日時に合わせてあります。</a:t>
            </a:r>
            <a:endParaRPr kumimoji="1" lang="en-US" altLang="ja-JP" dirty="0"/>
          </a:p>
          <a:p>
            <a:r>
              <a:rPr lang="ja-JP" altLang="en-US" dirty="0"/>
              <a:t>大学の長期休暇中（高校は普通授業日）にあたる８月・９月・２月・３月、</a:t>
            </a:r>
            <a:endParaRPr lang="en-US" altLang="ja-JP" dirty="0"/>
          </a:p>
          <a:p>
            <a:pPr marL="0" indent="0">
              <a:buNone/>
            </a:pPr>
            <a:r>
              <a:rPr kumimoji="1" lang="ja-JP" altLang="en-US" dirty="0"/>
              <a:t>　</a:t>
            </a:r>
            <a:r>
              <a:rPr lang="ja-JP" altLang="en-US" dirty="0"/>
              <a:t>  </a:t>
            </a:r>
            <a:r>
              <a:rPr kumimoji="1" lang="ja-JP" altLang="en-US" dirty="0"/>
              <a:t>また、盛附祭等の行事日には、高校発便の時刻表を別途作成します。</a:t>
            </a:r>
            <a:endParaRPr lang="en-US" altLang="ja-JP" dirty="0"/>
          </a:p>
          <a:p>
            <a:r>
              <a:rPr kumimoji="1" lang="ja-JP" altLang="en-US" dirty="0"/>
              <a:t>時刻表は、その都度高校</a:t>
            </a:r>
            <a:r>
              <a:rPr kumimoji="1" lang="en-US" altLang="ja-JP" dirty="0"/>
              <a:t>HP</a:t>
            </a:r>
            <a:r>
              <a:rPr kumimoji="1" lang="ja-JP" altLang="en-US" dirty="0"/>
              <a:t>や掲示板でお知らせします。確認してください。</a:t>
            </a:r>
            <a:endParaRPr kumimoji="1" lang="en-US" altLang="ja-JP" dirty="0"/>
          </a:p>
          <a:p>
            <a:r>
              <a:rPr lang="ja-JP" altLang="en-US" dirty="0"/>
              <a:t>バスを待つ際は、近隣の迷惑にならないよう注意してください。</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5982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8263" y="2101753"/>
            <a:ext cx="9127996" cy="1828800"/>
          </a:xfrm>
        </p:spPr>
        <p:txBody>
          <a:bodyPr rtlCol="0">
            <a:normAutofit fontScale="90000"/>
          </a:bodyPr>
          <a:lstStyle/>
          <a:p>
            <a:r>
              <a:rPr lang="ja-JP" altLang="en-US" dirty="0">
                <a:sym typeface="ＭＳ Ｐゴシック" panose="020B0600070205080204" pitchFamily="50" charset="-128"/>
              </a:rPr>
              <a:t>② 中央線が廃止になりました。</a:t>
            </a:r>
            <a:r>
              <a:rPr lang="en-US" altLang="ja-JP" dirty="0">
                <a:sym typeface="ＭＳ Ｐゴシック" panose="020B0600070205080204" pitchFamily="50" charset="-128"/>
              </a:rPr>
              <a:t/>
            </a:r>
            <a:br>
              <a:rPr lang="en-US" altLang="ja-JP" dirty="0">
                <a:sym typeface="ＭＳ Ｐゴシック" panose="020B0600070205080204" pitchFamily="50" charset="-128"/>
              </a:rPr>
            </a:br>
            <a:r>
              <a:rPr lang="ja-JP" altLang="en-US" dirty="0">
                <a:sym typeface="ＭＳ Ｐゴシック" panose="020B0600070205080204" pitchFamily="50" charset="-128"/>
              </a:rPr>
              <a:t>　　代わりに、岩手県北バスの</a:t>
            </a:r>
            <a:r>
              <a:rPr lang="en-US" altLang="ja-JP" dirty="0">
                <a:sym typeface="ＭＳ Ｐゴシック" panose="020B0600070205080204" pitchFamily="50" charset="-128"/>
              </a:rPr>
              <a:t>『</a:t>
            </a:r>
            <a:r>
              <a:rPr lang="ja-JP" altLang="en-US" dirty="0">
                <a:sym typeface="ＭＳ Ｐゴシック" panose="020B0600070205080204" pitchFamily="50" charset="-128"/>
              </a:rPr>
              <a:t>盛岡大　</a:t>
            </a:r>
            <a:r>
              <a:rPr lang="en-US" altLang="ja-JP" dirty="0">
                <a:sym typeface="ＭＳ Ｐゴシック" panose="020B0600070205080204" pitchFamily="50" charset="-128"/>
              </a:rPr>
              <a:t/>
            </a:r>
            <a:br>
              <a:rPr lang="en-US" altLang="ja-JP" dirty="0">
                <a:sym typeface="ＭＳ Ｐゴシック" panose="020B0600070205080204" pitchFamily="50" charset="-128"/>
              </a:rPr>
            </a:br>
            <a:r>
              <a:rPr lang="ja-JP" altLang="en-US" dirty="0">
                <a:sym typeface="ＭＳ Ｐゴシック" panose="020B0600070205080204" pitchFamily="50" charset="-128"/>
              </a:rPr>
              <a:t>　　学線</a:t>
            </a:r>
            <a:r>
              <a:rPr lang="en-US" altLang="ja-JP" dirty="0">
                <a:sym typeface="ＭＳ Ｐゴシック" panose="020B0600070205080204" pitchFamily="50" charset="-128"/>
              </a:rPr>
              <a:t>』</a:t>
            </a:r>
            <a:r>
              <a:rPr lang="ja-JP" altLang="en-US" dirty="0">
                <a:sym typeface="ＭＳ Ｐゴシック" panose="020B0600070205080204" pitchFamily="50" charset="-128"/>
              </a:rPr>
              <a:t>一部区間を無料乗車できます。</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Tree>
    <p:extLst>
      <p:ext uri="{BB962C8B-B14F-4D97-AF65-F5344CB8AC3E}">
        <p14:creationId xmlns:p14="http://schemas.microsoft.com/office/powerpoint/2010/main" val="841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7095" y="359391"/>
            <a:ext cx="10058402" cy="1219200"/>
          </a:xfrm>
        </p:spPr>
        <p:txBody>
          <a:bodyPr rtlCol="0"/>
          <a:lstStyle/>
          <a:p>
            <a:pPr rtl="0"/>
            <a:r>
              <a:rPr lang="en-US" altLang="ja-JP" dirty="0">
                <a:sym typeface="ＭＳ Ｐゴシック" panose="020B0600070205080204" pitchFamily="50" charset="-128"/>
              </a:rPr>
              <a:t>『</a:t>
            </a:r>
            <a:r>
              <a:rPr lang="ja-JP" altLang="en-US" dirty="0">
                <a:sym typeface="ＭＳ Ｐゴシック" panose="020B0600070205080204" pitchFamily="50" charset="-128"/>
              </a:rPr>
              <a:t>盛岡大学線</a:t>
            </a:r>
            <a:r>
              <a:rPr lang="en-US" altLang="ja-JP" dirty="0">
                <a:sym typeface="ＭＳ Ｐゴシック" panose="020B0600070205080204" pitchFamily="50" charset="-128"/>
              </a:rPr>
              <a:t>』</a:t>
            </a:r>
            <a:r>
              <a:rPr lang="ja-JP" altLang="en-US" dirty="0">
                <a:sym typeface="ＭＳ Ｐゴシック" panose="020B0600070205080204" pitchFamily="50" charset="-128"/>
              </a:rPr>
              <a:t>について</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14" name="コンテンツ プレースホルダー 13"/>
          <p:cNvSpPr>
            <a:spLocks noGrp="1"/>
          </p:cNvSpPr>
          <p:nvPr>
            <p:ph idx="1"/>
          </p:nvPr>
        </p:nvSpPr>
        <p:spPr>
          <a:xfrm>
            <a:off x="1065211" y="2216063"/>
            <a:ext cx="10194191" cy="4154257"/>
          </a:xfrm>
        </p:spPr>
        <p:txBody>
          <a:bodyPr rtlCol="0">
            <a:normAutofit/>
          </a:bodyPr>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これまで富士モーターサービスが運行していた</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中央線</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err="1">
                <a:latin typeface="ＭＳ Ｐゴシック" panose="020B0600070205080204" pitchFamily="50" charset="-128"/>
                <a:ea typeface="ＭＳ Ｐゴシック" panose="020B0600070205080204" pitchFamily="50" charset="-128"/>
                <a:sym typeface="ＭＳ Ｐゴシック" panose="020B0600070205080204" pitchFamily="50" charset="-128"/>
              </a:rPr>
              <a:t>は廃</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線になりました。</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rtl="0"/>
            <a:r>
              <a:rPr lang="ja-JP" altLang="en-US" dirty="0">
                <a:sym typeface="ＭＳ Ｐゴシック" panose="020B0600070205080204" pitchFamily="50" charset="-128"/>
              </a:rPr>
              <a:t>代わりに岩手県北バスの</a:t>
            </a:r>
            <a:r>
              <a:rPr lang="en-US" altLang="ja-JP" dirty="0">
                <a:sym typeface="ＭＳ Ｐゴシック" panose="020B0600070205080204" pitchFamily="50" charset="-128"/>
              </a:rPr>
              <a:t>『</a:t>
            </a:r>
            <a:r>
              <a:rPr lang="ja-JP" altLang="en-US" dirty="0">
                <a:sym typeface="ＭＳ Ｐゴシック" panose="020B0600070205080204" pitchFamily="50" charset="-128"/>
              </a:rPr>
              <a:t>盛岡大学線</a:t>
            </a:r>
            <a:r>
              <a:rPr lang="en-US" altLang="ja-JP" dirty="0">
                <a:sym typeface="ＭＳ Ｐゴシック" panose="020B0600070205080204" pitchFamily="50" charset="-128"/>
              </a:rPr>
              <a:t>』</a:t>
            </a:r>
            <a:r>
              <a:rPr lang="ja-JP" altLang="en-US" dirty="0">
                <a:sym typeface="ＭＳ Ｐゴシック" panose="020B0600070205080204" pitchFamily="50" charset="-128"/>
              </a:rPr>
              <a:t>に無料乗車できます。</a:t>
            </a:r>
            <a:endParaRPr lang="en-US" altLang="ja-JP" dirty="0">
              <a:sym typeface="ＭＳ Ｐゴシック" panose="020B0600070205080204" pitchFamily="50" charset="-128"/>
            </a:endParaRPr>
          </a:p>
          <a:p>
            <a:pPr rtl="0"/>
            <a:r>
              <a:rPr lang="en-US" altLang="ja-JP" dirty="0">
                <a:sym typeface="ＭＳ Ｐゴシック" panose="020B0600070205080204" pitchFamily="50" charset="-128"/>
              </a:rPr>
              <a:t>『</a:t>
            </a:r>
            <a:r>
              <a:rPr lang="ja-JP" altLang="en-US" dirty="0">
                <a:sym typeface="ＭＳ Ｐゴシック" panose="020B0600070205080204" pitchFamily="50" charset="-128"/>
              </a:rPr>
              <a:t>盛岡大学線</a:t>
            </a:r>
            <a:r>
              <a:rPr lang="en-US" altLang="ja-JP" dirty="0">
                <a:sym typeface="ＭＳ Ｐゴシック" panose="020B0600070205080204" pitchFamily="50" charset="-128"/>
              </a:rPr>
              <a:t>』</a:t>
            </a:r>
            <a:r>
              <a:rPr lang="ja-JP" altLang="en-US" dirty="0">
                <a:sym typeface="ＭＳ Ｐゴシック" panose="020B0600070205080204" pitchFamily="50" charset="-128"/>
              </a:rPr>
              <a:t>は、一般の方も乗車します。</a:t>
            </a:r>
            <a:endParaRPr lang="en-US" altLang="ja-JP" dirty="0">
              <a:sym typeface="ＭＳ Ｐゴシック" panose="020B0600070205080204" pitchFamily="50" charset="-128"/>
            </a:endParaRPr>
          </a:p>
          <a:p>
            <a:pPr rtl="0"/>
            <a:r>
              <a:rPr lang="ja-JP" altLang="en-US" dirty="0">
                <a:sym typeface="ＭＳ Ｐゴシック" panose="020B0600070205080204" pitchFamily="50" charset="-128"/>
              </a:rPr>
              <a:t>高校生の無料区間は、盛岡バスセンターから農業研究センター</a:t>
            </a:r>
            <a:endParaRPr lang="en-US" altLang="ja-JP" dirty="0">
              <a:sym typeface="ＭＳ Ｐゴシック" panose="020B0600070205080204" pitchFamily="50" charset="-128"/>
            </a:endParaRPr>
          </a:p>
          <a:p>
            <a:pPr marL="0" indent="0" rtl="0">
              <a:buNone/>
            </a:pPr>
            <a:r>
              <a:rPr lang="ja-JP" altLang="en-US" dirty="0">
                <a:sym typeface="ＭＳ Ｐゴシック" panose="020B0600070205080204" pitchFamily="50" charset="-128"/>
              </a:rPr>
              <a:t>　　または、沼宮内営業所から農業研究センターまでです。</a:t>
            </a:r>
            <a:endParaRPr lang="en-US" altLang="ja-JP" dirty="0">
              <a:sym typeface="ＭＳ Ｐゴシック" panose="020B0600070205080204" pitchFamily="50" charset="-128"/>
            </a:endParaRPr>
          </a:p>
          <a:p>
            <a:pPr marL="0" indent="0" rtl="0">
              <a:buNone/>
            </a:pPr>
            <a:r>
              <a:rPr lang="en-US" altLang="ja-JP" dirty="0">
                <a:sym typeface="ＭＳ Ｐゴシック" panose="020B0600070205080204" pitchFamily="50" charset="-128"/>
              </a:rPr>
              <a:t>※</a:t>
            </a:r>
            <a:r>
              <a:rPr lang="ja-JP" altLang="en-US" dirty="0">
                <a:sym typeface="ＭＳ Ｐゴシック" panose="020B0600070205080204" pitchFamily="50" charset="-128"/>
              </a:rPr>
              <a:t>自宅の最寄り停留所から農業研究センターまでが無料となります。</a:t>
            </a:r>
            <a:endParaRPr lang="en-US" altLang="ja-JP" dirty="0">
              <a:sym typeface="ＭＳ Ｐゴシック" panose="020B0600070205080204" pitchFamily="50" charset="-128"/>
            </a:endParaRPr>
          </a:p>
          <a:p>
            <a:pPr rtl="0"/>
            <a:r>
              <a:rPr lang="ja-JP" altLang="en-US" dirty="0">
                <a:sym typeface="ＭＳ Ｐゴシック" panose="020B0600070205080204" pitchFamily="50" charset="-128"/>
              </a:rPr>
              <a:t>無料で乗車するには、</a:t>
            </a:r>
            <a:r>
              <a:rPr lang="en-US" altLang="ja-JP" dirty="0" err="1">
                <a:sym typeface="ＭＳ Ｐゴシック" panose="020B0600070205080204" pitchFamily="50" charset="-128"/>
              </a:rPr>
              <a:t>iGUCA</a:t>
            </a:r>
            <a:r>
              <a:rPr lang="ja-JP" altLang="en-US" dirty="0">
                <a:sym typeface="ＭＳ Ｐゴシック" panose="020B0600070205080204" pitchFamily="50" charset="-128"/>
              </a:rPr>
              <a:t>が必要です。　</a:t>
            </a:r>
            <a:r>
              <a:rPr lang="en-US" altLang="ja-JP" dirty="0">
                <a:sym typeface="ＭＳ Ｐゴシック" panose="020B0600070205080204" pitchFamily="50" charset="-128"/>
              </a:rPr>
              <a:t>※</a:t>
            </a:r>
            <a:r>
              <a:rPr lang="ja-JP" altLang="en-US" dirty="0">
                <a:sym typeface="ＭＳ Ｐゴシック" panose="020B0600070205080204" pitchFamily="50" charset="-128"/>
              </a:rPr>
              <a:t>④で解説</a:t>
            </a:r>
            <a:endParaRPr lang="en-US" altLang="ja-JP" dirty="0">
              <a:sym typeface="ＭＳ Ｐゴシック" panose="020B0600070205080204" pitchFamily="50" charset="-128"/>
            </a:endParaRPr>
          </a:p>
          <a:p>
            <a:pPr rtl="0"/>
            <a:endPar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Tree>
    <p:extLst>
      <p:ext uri="{BB962C8B-B14F-4D97-AF65-F5344CB8AC3E}">
        <p14:creationId xmlns:p14="http://schemas.microsoft.com/office/powerpoint/2010/main" val="99091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虹のプレゼンテーション</Template>
  <TotalTime>469</TotalTime>
  <Words>2797</Words>
  <Application>Microsoft Office PowerPoint</Application>
  <PresentationFormat>ワイド画面</PresentationFormat>
  <Paragraphs>765</Paragraphs>
  <Slides>32</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BIZ UDPゴシック</vt:lpstr>
      <vt:lpstr>BIZ UDゴシック</vt:lpstr>
      <vt:lpstr>ＭＳ Ｐゴシック</vt:lpstr>
      <vt:lpstr>游ゴシック</vt:lpstr>
      <vt:lpstr>Arial</vt:lpstr>
      <vt:lpstr>Segoe Print</vt:lpstr>
      <vt:lpstr>Wingdings</vt:lpstr>
      <vt:lpstr>自然のイラスト (16 x 9)</vt:lpstr>
      <vt:lpstr>盛岡大学附属高等学校 スクールバスマニュアル</vt:lpstr>
      <vt:lpstr>スクールバス利用方法が大きく変わります</vt:lpstr>
      <vt:lpstr>① スクールバスに無料乗車できます。 　　路線、乗降場所が変わります。</vt:lpstr>
      <vt:lpstr>スクールバス路線が変更になります！ 　　　　　　　　　　　　　　　　　　乗車には身分証明書が必要です</vt:lpstr>
      <vt:lpstr>スクールバスの路線と時刻表（往路）</vt:lpstr>
      <vt:lpstr>スクールバスの路線と時刻表（復路）</vt:lpstr>
      <vt:lpstr>注意点</vt:lpstr>
      <vt:lpstr>② 中央線が廃止になりました。 　　代わりに、岩手県北バスの『盛岡大　 　　学線』一部区間を無料乗車できます。</vt:lpstr>
      <vt:lpstr>『盛岡大学線』について</vt:lpstr>
      <vt:lpstr>岩手県北バス『盛岡大学線』路線と時刻表（往路）</vt:lpstr>
      <vt:lpstr>岩手県北バス『盛岡大学線』路線と時刻表（復路）</vt:lpstr>
      <vt:lpstr>注意点</vt:lpstr>
      <vt:lpstr>③ 岩手県北バスの『沼宮内線』も無料乗車できます</vt:lpstr>
      <vt:lpstr>岩手県北バス『沼宮内線』路線と時刻表</vt:lpstr>
      <vt:lpstr>④ 岩手県北バス『盛岡大学線』『沼宮内線』に 　  乗車するには交通ICカードiGUCAを活用します。 </vt:lpstr>
      <vt:lpstr>iGUCAとは</vt:lpstr>
      <vt:lpstr>iGUCAの発行方法</vt:lpstr>
      <vt:lpstr>iGUCAの発行方法　つづき</vt:lpstr>
      <vt:lpstr>iGUCAの発行手続き場所一覧</vt:lpstr>
      <vt:lpstr>iGUCAの注意点</vt:lpstr>
      <vt:lpstr>iGUCAの紛失、再発行手続き</vt:lpstr>
      <vt:lpstr>iGUCAの活用について</vt:lpstr>
      <vt:lpstr>バスに忘れ物をしたとき</vt:lpstr>
      <vt:lpstr>各連絡先</vt:lpstr>
      <vt:lpstr>⑤ 路線、乗車区間を 　　スマートホン等で確認することができます。  </vt:lpstr>
      <vt:lpstr>QRコードから路線、乗降場所を確認できます</vt:lpstr>
      <vt:lpstr>⑤ バスロケーションシステムについて  </vt:lpstr>
      <vt:lpstr>乗りたいバス（路線バス）が今どこにいるか確認できます</vt:lpstr>
      <vt:lpstr>PowerPoint プレゼンテーション</vt:lpstr>
      <vt:lpstr>PowerPoint プレゼンテーション</vt:lpstr>
      <vt:lpstr>PowerPoint プレゼンテーション</vt:lpstr>
      <vt:lpstr>県北バスのスクールバスロケーションシステム</vt:lpstr>
    </vt:vector>
  </TitlesOfParts>
  <Company>盛岡大学附属高等学校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盛岡大学附属高等学校 スクールバスマニュアル</dc:title>
  <dc:creator>小野寺世里子</dc:creator>
  <cp:lastModifiedBy>小野寺世里子</cp:lastModifiedBy>
  <cp:revision>56</cp:revision>
  <cp:lastPrinted>2023-03-13T04:22:27Z</cp:lastPrinted>
  <dcterms:created xsi:type="dcterms:W3CDTF">2023-02-24T05:38:04Z</dcterms:created>
  <dcterms:modified xsi:type="dcterms:W3CDTF">2023-04-11T08:07:33Z</dcterms:modified>
</cp:coreProperties>
</file>